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58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5"/>
    <a:srgbClr val="EEEEEE"/>
    <a:srgbClr val="0096C8"/>
    <a:srgbClr val="009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270" y="84"/>
      </p:cViewPr>
      <p:guideLst>
        <p:guide orient="horz" pos="16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2530D5-62CE-4BDD-81D7-1B05A1E4DC9F}" type="datetimeFigureOut">
              <a:rPr lang="en-US" altLang="pt-BR"/>
              <a:pPr>
                <a:defRPr/>
              </a:pPr>
              <a:t>5/16/2018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F0448B-784E-40AF-AC7D-1B2FF5B429B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740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A42E0-EEE3-4493-A932-DFB1CBAEFEF1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1CFA-B13D-44C1-B203-3F71DC34F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1CFA-B13D-44C1-B203-3F71DC34F30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14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25"/>
          <p:cNvSpPr txBox="1">
            <a:spLocks noChangeArrowheads="1"/>
          </p:cNvSpPr>
          <p:nvPr/>
        </p:nvSpPr>
        <p:spPr bwMode="auto">
          <a:xfrm>
            <a:off x="939800" y="922338"/>
            <a:ext cx="4000500" cy="31607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body"/>
          </p:nvPr>
        </p:nvSpPr>
        <p:spPr>
          <a:xfrm>
            <a:off x="896938" y="4387850"/>
            <a:ext cx="4037012" cy="3462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49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5"/>
          <p:cNvSpPr txBox="1">
            <a:spLocks noChangeArrowheads="1"/>
          </p:cNvSpPr>
          <p:nvPr/>
        </p:nvSpPr>
        <p:spPr bwMode="auto">
          <a:xfrm>
            <a:off x="974725" y="755650"/>
            <a:ext cx="4708525" cy="371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body"/>
          </p:nvPr>
        </p:nvSpPr>
        <p:spPr>
          <a:xfrm>
            <a:off x="896938" y="4387850"/>
            <a:ext cx="4037012" cy="3462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38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5"/>
          <p:cNvSpPr txBox="1">
            <a:spLocks noChangeArrowheads="1"/>
          </p:cNvSpPr>
          <p:nvPr/>
        </p:nvSpPr>
        <p:spPr bwMode="auto">
          <a:xfrm>
            <a:off x="974725" y="755650"/>
            <a:ext cx="4708525" cy="371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/>
          </p:nvPr>
        </p:nvSpPr>
        <p:spPr>
          <a:xfrm>
            <a:off x="896938" y="4387850"/>
            <a:ext cx="4037012" cy="3462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2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5"/>
          <p:cNvSpPr txBox="1">
            <a:spLocks noChangeArrowheads="1"/>
          </p:cNvSpPr>
          <p:nvPr/>
        </p:nvSpPr>
        <p:spPr bwMode="auto">
          <a:xfrm>
            <a:off x="974725" y="755650"/>
            <a:ext cx="4708525" cy="371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1747" name="Rectangle 1026"/>
          <p:cNvSpPr>
            <a:spLocks noGrp="1" noChangeArrowheads="1"/>
          </p:cNvSpPr>
          <p:nvPr>
            <p:ph type="body"/>
          </p:nvPr>
        </p:nvSpPr>
        <p:spPr>
          <a:xfrm>
            <a:off x="896938" y="4387850"/>
            <a:ext cx="4037012" cy="3462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84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31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63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82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1CFA-B13D-44C1-B203-3F71DC34F30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012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25"/>
          <p:cNvSpPr txBox="1">
            <a:spLocks noChangeArrowheads="1"/>
          </p:cNvSpPr>
          <p:nvPr/>
        </p:nvSpPr>
        <p:spPr bwMode="auto">
          <a:xfrm>
            <a:off x="974725" y="755650"/>
            <a:ext cx="4708525" cy="371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0963" name="Rectangle 1026"/>
          <p:cNvSpPr>
            <a:spLocks noGrp="1" noChangeArrowheads="1"/>
          </p:cNvSpPr>
          <p:nvPr>
            <p:ph type="body"/>
          </p:nvPr>
        </p:nvSpPr>
        <p:spPr>
          <a:xfrm>
            <a:off x="896938" y="4387850"/>
            <a:ext cx="4037012" cy="3462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61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5"/>
          <p:cNvSpPr txBox="1">
            <a:spLocks noChangeArrowheads="1"/>
          </p:cNvSpPr>
          <p:nvPr/>
        </p:nvSpPr>
        <p:spPr bwMode="auto">
          <a:xfrm>
            <a:off x="974725" y="755650"/>
            <a:ext cx="4708525" cy="371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3011" name="Rectangle 1026"/>
          <p:cNvSpPr>
            <a:spLocks noGrp="1" noChangeArrowheads="1"/>
          </p:cNvSpPr>
          <p:nvPr>
            <p:ph type="body"/>
          </p:nvPr>
        </p:nvSpPr>
        <p:spPr>
          <a:xfrm>
            <a:off x="896938" y="4387850"/>
            <a:ext cx="4037012" cy="3462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8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5"/>
          <p:cNvSpPr txBox="1">
            <a:spLocks noChangeArrowheads="1"/>
          </p:cNvSpPr>
          <p:nvPr/>
        </p:nvSpPr>
        <p:spPr bwMode="auto">
          <a:xfrm>
            <a:off x="939800" y="922338"/>
            <a:ext cx="4000500" cy="31607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3" name="Rectangle 1026"/>
          <p:cNvSpPr>
            <a:spLocks noGrp="1" noChangeArrowheads="1"/>
          </p:cNvSpPr>
          <p:nvPr>
            <p:ph type="body"/>
          </p:nvPr>
        </p:nvSpPr>
        <p:spPr>
          <a:xfrm>
            <a:off x="896938" y="4387850"/>
            <a:ext cx="4037012" cy="3462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99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" y="923925"/>
            <a:ext cx="5614988" cy="3159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89438"/>
            <a:ext cx="4090988" cy="3508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3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1CFA-B13D-44C1-B203-3F71DC34F30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48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>
                <a:latin typeface="Times New Roman" panose="02020603050405020304" pitchFamily="18" charset="0"/>
              </a:rPr>
              <a:t>Analise do diagrama em blocos de um PABX genérico:</a:t>
            </a:r>
          </a:p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0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9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 smtClean="0">
                <a:latin typeface="Times New Roman" panose="02020603050405020304" pitchFamily="18" charset="0"/>
              </a:rPr>
              <a:t>Na telefonia IP não existe conexão física, o que existe é uma “conexão lógica”. </a:t>
            </a:r>
          </a:p>
        </p:txBody>
      </p:sp>
    </p:spTree>
    <p:extLst>
      <p:ext uri="{BB962C8B-B14F-4D97-AF65-F5344CB8AC3E}">
        <p14:creationId xmlns:p14="http://schemas.microsoft.com/office/powerpoint/2010/main" val="163535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15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5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942975"/>
            <a:ext cx="6027738" cy="3390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89438"/>
            <a:ext cx="4090988" cy="3508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0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0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7C4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7" name="Retângulo 6"/>
          <p:cNvSpPr/>
          <p:nvPr userDrawn="1"/>
        </p:nvSpPr>
        <p:spPr>
          <a:xfrm>
            <a:off x="869138" y="54321"/>
            <a:ext cx="8274862" cy="2923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75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7C4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2250"/>
            <a:ext cx="8229600" cy="3101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812740B-B22C-4879-8073-91DF9FBC9D53}" type="datetime1">
              <a:rPr lang="en-US" altLang="pt-BR" smtClean="0"/>
              <a:t>5/16/2018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31496AB-A85C-43CA-9942-1C734152968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2450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7238"/>
            <a:ext cx="20574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97C4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7238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97C4"/>
                </a:solidFill>
              </a:defRPr>
            </a:lvl1pPr>
          </a:lstStyle>
          <a:p>
            <a:pPr>
              <a:defRPr/>
            </a:pPr>
            <a:fld id="{66356EF1-5BB7-451D-BE45-315CDB3FB7F9}" type="datetime1">
              <a:rPr lang="en-US" altLang="pt-BR" smtClean="0"/>
              <a:t>5/16/2018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7C4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97C4"/>
                </a:solidFill>
              </a:defRPr>
            </a:lvl1pPr>
          </a:lstStyle>
          <a:p>
            <a:pPr>
              <a:defRPr/>
            </a:pPr>
            <a:fld id="{4DFE8B37-03A4-4AB8-A400-386EB0E7E88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7492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499"/>
            <a:ext cx="8229600" cy="29434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97C4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7F5E60B-5462-4DC3-A0DE-B3C539F3A128}" type="datetime1">
              <a:rPr lang="en-US" altLang="pt-BR" smtClean="0"/>
              <a:t>5/16/2018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0B9C966-FEF9-4FEF-83A6-0BDFDBFC84F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5400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752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7C4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2490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2490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E78776C2-1C2E-4BA3-94D8-4625EEC02B28}" type="datetime1">
              <a:rPr lang="en-US" altLang="pt-BR" smtClean="0"/>
              <a:t>5/16/2018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450A152A-B5C7-4770-B7AD-ECE37B5063D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76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33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7C4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69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6511"/>
            <a:ext cx="4040188" cy="23773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69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6511"/>
            <a:ext cx="4041775" cy="23773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63D74734-B9DC-4061-9D75-284D085037C9}" type="datetime1">
              <a:rPr lang="en-US" altLang="pt-BR" smtClean="0"/>
              <a:t>5/16/2018</a:t>
            </a:fld>
            <a:endParaRPr lang="en-US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D94EC87-3F60-4EC8-810D-CE4B953E1AD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9529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7C4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2BA659E-7C6B-44C5-AF01-1C42B48FE7DC}" type="datetime1">
              <a:rPr lang="en-US" altLang="pt-BR" smtClean="0"/>
              <a:t>5/16/2018</a:t>
            </a:fld>
            <a:endParaRPr lang="en-US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6E0793F6-F756-4774-8DC7-75A8B84BE92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555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F87A62A-983B-40D8-AE35-34CEFBBFDF3D}" type="datetime1">
              <a:rPr lang="en-US" altLang="pt-BR" smtClean="0"/>
              <a:t>5/16/2018</a:t>
            </a:fld>
            <a:endParaRPr lang="en-US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FBB2F9E-DB26-4590-8688-A1CA3F27615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7068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3401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97C4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3402"/>
            <a:ext cx="5111750" cy="377669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4940"/>
            <a:ext cx="3008313" cy="2905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A194A49-A4D3-42FA-A37E-2ECECDB10F29}" type="datetime1">
              <a:rPr lang="en-US" altLang="pt-BR" smtClean="0"/>
              <a:t>5/16/2018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25E1341-D147-4A3A-98D1-717EF6339B8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0933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97C4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1701"/>
            <a:ext cx="5486400" cy="27439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587AC22-A148-448F-9AFA-6CE67ECB0F1B}" type="datetime1">
              <a:rPr lang="en-US" altLang="pt-BR" smtClean="0"/>
              <a:t>5/16/2018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0749EAA0-ADB8-442D-B9C4-BD5831347FE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24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" y="75587"/>
            <a:ext cx="712324" cy="265143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869138" y="1"/>
            <a:ext cx="8274862" cy="34662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122304" y="1260328"/>
            <a:ext cx="4801104" cy="20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6532" b="1" dirty="0" err="1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Instalação</a:t>
            </a:r>
            <a:r>
              <a:rPr lang="en-GB" sz="6532" b="1" dirty="0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 </a:t>
            </a:r>
            <a:r>
              <a:rPr lang="en-GB" sz="6532" b="1" dirty="0" err="1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Física</a:t>
            </a:r>
            <a:endParaRPr lang="en-GB" sz="6532" b="1" dirty="0">
              <a:solidFill>
                <a:srgbClr val="66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XBlk BT" pitchFamily="34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365144" y="1832953"/>
            <a:ext cx="1292020" cy="18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5000"/>
              </a:lnSpc>
              <a:spcAft>
                <a:spcPct val="0"/>
              </a:spcAft>
            </a:pPr>
            <a:r>
              <a:rPr lang="pt-BR" altLang="pt-BR" sz="1293">
                <a:solidFill>
                  <a:srgbClr val="0000FF"/>
                </a:solidFill>
                <a:cs typeface="Times New Roman" panose="02020603050405020304" pitchFamily="18" charset="0"/>
              </a:rPr>
              <a:t>                              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405108" y="2057617"/>
            <a:ext cx="46488" cy="1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1293">
                <a:solidFill>
                  <a:srgbClr val="0000FF"/>
                </a:solidFill>
                <a:latin typeface="Futura Bk BT" pitchFamily="34" charset="0"/>
              </a:rPr>
              <a:t> 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405108" y="3314869"/>
            <a:ext cx="46488" cy="1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1293">
                <a:latin typeface="Futura Bk BT" pitchFamily="34" charset="0"/>
              </a:rPr>
              <a:t> 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404028" y="3519010"/>
            <a:ext cx="41678" cy="18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5000"/>
              </a:lnSpc>
              <a:spcAft>
                <a:spcPct val="0"/>
              </a:spcAft>
            </a:pPr>
            <a:r>
              <a:rPr lang="pt-BR" altLang="pt-BR" sz="1293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10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23967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534722" y="3717751"/>
            <a:ext cx="6124243" cy="8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225">
                <a:latin typeface="Futura Bk BT" pitchFamily="34" charset="0"/>
              </a:rPr>
              <a:t>	O ISION IP 4000 é uma versão para Parede. Este produto pode ser utilizado quando a necessidade maior é de elementos TDM (ramais e troncos – analógicos/digitais). Possui 14 slots para a colocação de Placas.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24013" y="122054"/>
            <a:ext cx="5977348" cy="33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pt-BR" sz="1633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ISION IP 4000</a:t>
            </a: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22" y="664270"/>
            <a:ext cx="3968337" cy="29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68" y="664270"/>
            <a:ext cx="1957165" cy="75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CA12FE-7B6E-4CEC-9F2F-5B7F1B0C9F1E}" type="slidenum">
              <a:rPr lang="en-US" altLang="pt-BR" smtClean="0"/>
              <a:pPr>
                <a:defRPr/>
              </a:pPr>
              <a:t>11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29969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024013" y="122054"/>
            <a:ext cx="5977348" cy="33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pt-BR" sz="1633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ISION IP 3000R</a:t>
            </a:r>
          </a:p>
        </p:txBody>
      </p:sp>
      <p:sp>
        <p:nvSpPr>
          <p:cNvPr id="28675" name="Picture 8"/>
          <p:cNvSpPr>
            <a:spLocks noChangeAspect="1" noChangeArrowheads="1"/>
          </p:cNvSpPr>
          <p:nvPr/>
        </p:nvSpPr>
        <p:spPr bwMode="auto">
          <a:xfrm>
            <a:off x="5453374" y="759320"/>
            <a:ext cx="2407572" cy="92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8676" name="Text Box 1"/>
          <p:cNvSpPr txBox="1">
            <a:spLocks noChangeArrowheads="1"/>
          </p:cNvSpPr>
          <p:nvPr/>
        </p:nvSpPr>
        <p:spPr bwMode="auto">
          <a:xfrm>
            <a:off x="1485037" y="3781478"/>
            <a:ext cx="6124243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225">
                <a:latin typeface="Futura Bk BT" pitchFamily="34" charset="0"/>
              </a:rPr>
              <a:t>	O ISION 3000R é a versão para rack de 19” do ISION (ocupa 4 Us), portanto, devido ao tamanho do rack a quantidade de slots foi diminuída para 10. As placas utilizadas na ISION 3000R são as mesmas utilizadas na ISION IP 4000, porém, sem o estojo plástico.</a:t>
            </a:r>
          </a:p>
        </p:txBody>
      </p:sp>
      <p:pic>
        <p:nvPicPr>
          <p:cNvPr id="2867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17" y="1101716"/>
            <a:ext cx="5645752" cy="21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CA12FE-7B6E-4CEC-9F2F-5B7F1B0C9F1E}" type="slidenum">
              <a:rPr lang="en-US" altLang="pt-BR" smtClean="0"/>
              <a:pPr>
                <a:defRPr/>
              </a:pPr>
              <a:t>12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1340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95" y="1164363"/>
            <a:ext cx="2705684" cy="12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485037" y="2753210"/>
            <a:ext cx="6124243" cy="8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225">
                <a:latin typeface="Futura Bk BT" pitchFamily="34" charset="0"/>
              </a:rPr>
              <a:t>	O ISION IP 2000 é uma versão para Parede. Este produto pode ser utilizado quando a necessidade de elementos TDM (ramais e troncos) é menor. Possui 6 slots para a colocação de Placas.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24013" y="122054"/>
            <a:ext cx="5977348" cy="33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pt-BR" sz="1633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ISION IP 2000 / IP 2000R</a:t>
            </a:r>
          </a:p>
        </p:txBody>
      </p:sp>
      <p:sp>
        <p:nvSpPr>
          <p:cNvPr id="30725" name="Text Box 1"/>
          <p:cNvSpPr txBox="1">
            <a:spLocks noChangeArrowheads="1"/>
          </p:cNvSpPr>
          <p:nvPr/>
        </p:nvSpPr>
        <p:spPr bwMode="auto">
          <a:xfrm>
            <a:off x="1485037" y="3767436"/>
            <a:ext cx="6124243" cy="8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37625" algn="l"/>
                <a:tab pos="9386888" algn="l"/>
                <a:tab pos="983615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225">
                <a:latin typeface="Futura Bk BT" pitchFamily="34" charset="0"/>
              </a:rPr>
              <a:t>	O ISION 2000R é a versão para rack de 19” do ISION (ocupa 4 Us), a quantidade de slots é a mesma da Ision IP 2000. As placas utilizadas na ISION 2000R são as mesmas utilizadas na ISION IP 2000, porém, sem o estojo plástico.</a:t>
            </a:r>
          </a:p>
        </p:txBody>
      </p:sp>
      <p:pic>
        <p:nvPicPr>
          <p:cNvPr id="307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91" y="857611"/>
            <a:ext cx="1763826" cy="166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27" name="Grupo 3"/>
          <p:cNvGrpSpPr>
            <a:grpSpLocks/>
          </p:cNvGrpSpPr>
          <p:nvPr/>
        </p:nvGrpSpPr>
        <p:grpSpPr bwMode="auto">
          <a:xfrm>
            <a:off x="1500158" y="556259"/>
            <a:ext cx="1112517" cy="418004"/>
            <a:chOff x="427898" y="5632300"/>
            <a:chExt cx="1520156" cy="608849"/>
          </a:xfrm>
        </p:grpSpPr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98" y="5655419"/>
              <a:ext cx="1520156" cy="585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273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827862" y="5632300"/>
              <a:ext cx="786778" cy="347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pt-BR" sz="1361" dirty="0">
                  <a:solidFill>
                    <a:schemeClr val="bg1">
                      <a:lumMod val="50000"/>
                    </a:schemeClr>
                  </a:solidFill>
                  <a:latin typeface="Futura Bk BT" pitchFamily="34" charset="0"/>
                </a:rPr>
                <a:t>2000</a:t>
              </a:r>
              <a:endParaRPr lang="pt-BR" sz="136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0728" name="Grupo 3"/>
          <p:cNvGrpSpPr>
            <a:grpSpLocks/>
          </p:cNvGrpSpPr>
          <p:nvPr/>
        </p:nvGrpSpPr>
        <p:grpSpPr bwMode="auto">
          <a:xfrm>
            <a:off x="5005126" y="556259"/>
            <a:ext cx="1016387" cy="392081"/>
            <a:chOff x="427898" y="5632300"/>
            <a:chExt cx="1520156" cy="608849"/>
          </a:xfrm>
        </p:grpSpPr>
        <p:pic>
          <p:nvPicPr>
            <p:cNvPr id="30729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98" y="5655419"/>
              <a:ext cx="1520156" cy="585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273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tângulo 13"/>
            <p:cNvSpPr/>
            <p:nvPr/>
          </p:nvSpPr>
          <p:spPr>
            <a:xfrm>
              <a:off x="574907" y="5632300"/>
              <a:ext cx="1050596" cy="370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pt-BR" sz="1361" dirty="0">
                  <a:solidFill>
                    <a:schemeClr val="bg1">
                      <a:lumMod val="50000"/>
                    </a:schemeClr>
                  </a:solidFill>
                  <a:latin typeface="Futura Bk BT" pitchFamily="34" charset="0"/>
                </a:rPr>
                <a:t>2000R</a:t>
              </a:r>
              <a:endParaRPr lang="pt-BR" sz="136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CA12FE-7B6E-4CEC-9F2F-5B7F1B0C9F1E}" type="slidenum">
              <a:rPr lang="en-US" altLang="pt-BR" smtClean="0"/>
              <a:pPr>
                <a:defRPr/>
              </a:pPr>
              <a:t>13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18240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fabio.ribeiro\Documents\ision-ip-1500-DSC_09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46" y="1660135"/>
            <a:ext cx="3233860" cy="20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ítulo 5"/>
          <p:cNvSpPr>
            <a:spLocks noGrp="1"/>
          </p:cNvSpPr>
          <p:nvPr>
            <p:ph type="title" idx="4294967295"/>
          </p:nvPr>
        </p:nvSpPr>
        <p:spPr>
          <a:xfrm>
            <a:off x="1485037" y="1003426"/>
            <a:ext cx="6132884" cy="820886"/>
          </a:xfrm>
          <a:prstGeom prst="rect">
            <a:avLst/>
          </a:prstGeom>
        </p:spPr>
        <p:txBody>
          <a:bodyPr/>
          <a:lstStyle/>
          <a:p>
            <a:r>
              <a:rPr lang="pt-BR" altLang="pt-BR" sz="2722" dirty="0">
                <a:latin typeface="Futura Bk BT" pitchFamily="34" charset="0"/>
              </a:rPr>
              <a:t>ISION</a:t>
            </a:r>
            <a:r>
              <a:rPr lang="pt-BR" altLang="pt-BR" sz="4082" dirty="0">
                <a:solidFill>
                  <a:srgbClr val="FF0000"/>
                </a:solidFill>
                <a:latin typeface="Futura Bk BT" pitchFamily="34" charset="0"/>
              </a:rPr>
              <a:t>IP</a:t>
            </a:r>
            <a:r>
              <a:rPr lang="pt-BR" altLang="pt-BR" sz="2722" dirty="0">
                <a:solidFill>
                  <a:schemeClr val="tx1"/>
                </a:solidFill>
                <a:latin typeface="Futura Bk BT" pitchFamily="34" charset="0"/>
              </a:rPr>
              <a:t>1500         </a:t>
            </a:r>
            <a:r>
              <a:rPr lang="pt-BR" altLang="pt-BR" sz="2722" dirty="0">
                <a:latin typeface="Futura Bk BT" pitchFamily="34" charset="0"/>
              </a:rPr>
              <a:t>ISION</a:t>
            </a:r>
            <a:r>
              <a:rPr lang="pt-BR" altLang="pt-BR" sz="4082" dirty="0">
                <a:solidFill>
                  <a:srgbClr val="FF0000"/>
                </a:solidFill>
                <a:latin typeface="Futura Bk BT" pitchFamily="34" charset="0"/>
              </a:rPr>
              <a:t>IP</a:t>
            </a:r>
            <a:r>
              <a:rPr lang="pt-BR" altLang="pt-BR" sz="2722" dirty="0">
                <a:solidFill>
                  <a:schemeClr val="tx1"/>
                </a:solidFill>
                <a:latin typeface="Futura Bk BT" pitchFamily="34" charset="0"/>
              </a:rPr>
              <a:t>1600</a:t>
            </a:r>
            <a:endParaRPr lang="pt-BR" altLang="pt-BR" sz="2722" dirty="0">
              <a:latin typeface="Futura Bk BT" pitchFamily="34" charset="0"/>
            </a:endParaRPr>
          </a:p>
        </p:txBody>
      </p:sp>
      <p:pic>
        <p:nvPicPr>
          <p:cNvPr id="3277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96" y="2376250"/>
            <a:ext cx="3231699" cy="82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46" y="3922776"/>
            <a:ext cx="905496" cy="33704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CA12FE-7B6E-4CEC-9F2F-5B7F1B0C9F1E}" type="slidenum">
              <a:rPr lang="en-US" altLang="pt-BR" smtClean="0"/>
              <a:pPr>
                <a:defRPr/>
              </a:pPr>
              <a:t>14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20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609249" y="1263189"/>
            <a:ext cx="6102641" cy="15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6532" b="1" dirty="0" err="1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Programação</a:t>
            </a:r>
            <a:endParaRPr lang="en-GB" sz="6532" b="1" dirty="0">
              <a:solidFill>
                <a:srgbClr val="66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XBlk BT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15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988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453713" y="415844"/>
            <a:ext cx="6123163" cy="47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361" dirty="0">
                <a:latin typeface="Futura Bk BT" pitchFamily="34" charset="0"/>
              </a:rPr>
              <a:t>		A programação da central Ision IP é feita através do navegador de internet, portanto, através de qualquer computador que esteja na mesma rede do Ision IP é possível programá-lo. O primeiro passo é descobrir qual é o endereço IP da placa de Controle da central Ision IP, isto pode ser feito de várias maneiras:</a:t>
            </a: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361" dirty="0">
                <a:latin typeface="Futura Bk BT" pitchFamily="34" charset="0"/>
              </a:rPr>
              <a:t>	- Com 1 telefone em qualquer posição de ramal, digite </a:t>
            </a:r>
            <a:r>
              <a:rPr lang="pt-BR" altLang="pt-BR" sz="1361" b="1" dirty="0">
                <a:latin typeface="Futura Bk BT" pitchFamily="34" charset="0"/>
              </a:rPr>
              <a:t>#1021</a:t>
            </a:r>
            <a:r>
              <a:rPr lang="pt-BR" altLang="pt-BR" sz="1361" dirty="0">
                <a:latin typeface="Futura Bk BT" pitchFamily="34" charset="0"/>
              </a:rPr>
              <a:t> para ouvir o endereço IP da Placa de Controle (CPU);</a:t>
            </a: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361" dirty="0">
                <a:latin typeface="Futura Bk BT" pitchFamily="34" charset="0"/>
              </a:rPr>
              <a:t>	- Com a ferramenta </a:t>
            </a:r>
            <a:r>
              <a:rPr lang="pt-BR" altLang="pt-BR" sz="1361" dirty="0" err="1">
                <a:latin typeface="Futura Bk BT" pitchFamily="34" charset="0"/>
              </a:rPr>
              <a:t>oncetá</a:t>
            </a:r>
            <a:r>
              <a:rPr lang="pt-BR" altLang="pt-BR" sz="1361" dirty="0">
                <a:latin typeface="Futura Bk BT" pitchFamily="34" charset="0"/>
              </a:rPr>
              <a:t>;</a:t>
            </a: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361" dirty="0">
                <a:latin typeface="Futura Bk BT" pitchFamily="34" charset="0"/>
              </a:rPr>
              <a:t>	- Através da porta </a:t>
            </a:r>
            <a:r>
              <a:rPr lang="pt-BR" altLang="pt-BR" sz="1361" dirty="0" smtClean="0">
                <a:latin typeface="Futura Bk BT" pitchFamily="34" charset="0"/>
              </a:rPr>
              <a:t>USB / </a:t>
            </a:r>
            <a:r>
              <a:rPr lang="pt-BR" altLang="pt-BR" sz="1361" dirty="0" smtClean="0">
                <a:latin typeface="Futura Bk BT" pitchFamily="34" charset="0"/>
              </a:rPr>
              <a:t>serial </a:t>
            </a:r>
            <a:r>
              <a:rPr lang="pt-BR" altLang="pt-BR" sz="1361" dirty="0">
                <a:latin typeface="Futura Bk BT" pitchFamily="34" charset="0"/>
              </a:rPr>
              <a:t>da CPU (</a:t>
            </a:r>
            <a:r>
              <a:rPr lang="pt-BR" altLang="pt-BR" sz="1361" dirty="0" err="1">
                <a:latin typeface="Futura Bk BT" pitchFamily="34" charset="0"/>
              </a:rPr>
              <a:t>Hyper</a:t>
            </a:r>
            <a:r>
              <a:rPr lang="pt-BR" altLang="pt-BR" sz="1361" dirty="0">
                <a:latin typeface="Futura Bk BT" pitchFamily="34" charset="0"/>
              </a:rPr>
              <a:t> Terminal).</a:t>
            </a: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endParaRPr lang="pt-BR" altLang="pt-BR" sz="1361" dirty="0">
              <a:latin typeface="Futura Bk BT" pitchFamily="34" charset="0"/>
            </a:endParaRP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endParaRPr lang="pt-BR" altLang="pt-BR" sz="1361" dirty="0">
              <a:latin typeface="Futura Bk BT" pitchFamily="34" charset="0"/>
            </a:endParaRP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361" dirty="0">
                <a:latin typeface="Futura Bk BT" pitchFamily="34" charset="0"/>
              </a:rPr>
              <a:t>OBS: de fábrica o Ision IP sai configurado com o IP: (192.168.254.254), para acessar a central basta colocar o </a:t>
            </a:r>
            <a:r>
              <a:rPr lang="pt-BR" altLang="pt-BR" sz="1361" dirty="0" err="1">
                <a:latin typeface="Futura Bk BT" pitchFamily="34" charset="0"/>
              </a:rPr>
              <a:t>ip</a:t>
            </a:r>
            <a:r>
              <a:rPr lang="pt-BR" altLang="pt-BR" sz="1361" dirty="0">
                <a:latin typeface="Futura Bk BT" pitchFamily="34" charset="0"/>
              </a:rPr>
              <a:t> de seu computador na mesma faixa de rede do Ision.</a:t>
            </a: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endParaRPr lang="pt-BR" altLang="pt-BR" sz="1361" dirty="0">
              <a:latin typeface="Futura Bk BT" pitchFamily="34" charset="0"/>
            </a:endParaRPr>
          </a:p>
        </p:txBody>
      </p:sp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1502318" y="0"/>
            <a:ext cx="6025952" cy="272254"/>
          </a:xfrm>
          <a:prstGeom prst="roundRect">
            <a:avLst>
              <a:gd name="adj" fmla="val 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04598" algn="l"/>
                <a:tab pos="610277" algn="l"/>
                <a:tab pos="915954" algn="l"/>
                <a:tab pos="1221633" algn="l"/>
                <a:tab pos="1527311" algn="l"/>
                <a:tab pos="1832989" algn="l"/>
                <a:tab pos="2138667" algn="l"/>
                <a:tab pos="2444346" algn="l"/>
                <a:tab pos="2750024" algn="l"/>
                <a:tab pos="3055702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49" algn="l"/>
                <a:tab pos="5501128" algn="l"/>
                <a:tab pos="5806806" algn="l"/>
                <a:tab pos="6112484" algn="l"/>
              </a:tabLst>
              <a:defRPr/>
            </a:pPr>
            <a:r>
              <a:rPr lang="en-GB" sz="1769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  <a:ea typeface="msmincho" charset="0"/>
                <a:cs typeface="msmincho" charset="0"/>
              </a:rPr>
              <a:t>PROGRAMAÇÃO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16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350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18" y="1248612"/>
            <a:ext cx="5437291" cy="353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tângulo 2"/>
          <p:cNvSpPr>
            <a:spLocks noChangeArrowheads="1"/>
          </p:cNvSpPr>
          <p:nvPr/>
        </p:nvSpPr>
        <p:spPr bwMode="auto">
          <a:xfrm>
            <a:off x="1496508" y="580022"/>
            <a:ext cx="292900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>
              <a:lnSpc>
                <a:spcPct val="150000"/>
              </a:lnSpc>
            </a:pPr>
            <a:r>
              <a:rPr lang="pt-BR" altLang="pt-BR">
                <a:solidFill>
                  <a:schemeClr val="tx1"/>
                </a:solidFill>
                <a:latin typeface="Futura Bk BT" pitchFamily="34" charset="0"/>
              </a:rPr>
              <a:t>Com a ferramenta oncetá!</a:t>
            </a:r>
            <a:r>
              <a:rPr lang="pt-BR" altLang="pt-BR">
                <a:latin typeface="Futura Bk BT" pitchFamily="34" charset="0"/>
              </a:rPr>
              <a:t>;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24013" y="97211"/>
            <a:ext cx="5977348" cy="2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pt-BR" sz="1769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COMO ENTRAR ENCONTRAR O ISION NA REDE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17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570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453713" y="562740"/>
            <a:ext cx="6123163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225">
                <a:latin typeface="Futura Bk BT" pitchFamily="34" charset="0"/>
              </a:rPr>
              <a:t>	Depois de localizada a central Ision, digite no navegador de internet o endereço IP correspondente a CPU. Aparecerá a tela abaixo: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024013" y="97211"/>
            <a:ext cx="5977348" cy="2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pt-BR" sz="1769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COMO ENTRAR EM PROGRAMAÇÃO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386746" y="3404518"/>
            <a:ext cx="2841779" cy="8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225">
                <a:latin typeface="Futura Bk BT" pitchFamily="34" charset="0"/>
              </a:rPr>
              <a:t>Primeiro aparecerá esta tela, clique no botão “Download”. É necessário ter o Java instalado previamente.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915477" y="3404518"/>
            <a:ext cx="2841778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225">
                <a:latin typeface="Futura Bk BT" pitchFamily="34" charset="0"/>
              </a:rPr>
              <a:t>Em seguida aparecerá esta tela, no campo Usuário= ADMIN e no campo Senha= MASTER e clique no botão “OK”.</a:t>
            </a:r>
          </a:p>
        </p:txBody>
      </p:sp>
      <p:pic>
        <p:nvPicPr>
          <p:cNvPr id="3994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7" b="-826"/>
          <a:stretch>
            <a:fillRect/>
          </a:stretch>
        </p:blipFill>
        <p:spPr bwMode="auto">
          <a:xfrm>
            <a:off x="1289536" y="1248611"/>
            <a:ext cx="3462844" cy="200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19" y="1261573"/>
            <a:ext cx="2605234" cy="19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Oval 12"/>
          <p:cNvSpPr>
            <a:spLocks noChangeArrowheads="1"/>
          </p:cNvSpPr>
          <p:nvPr/>
        </p:nvSpPr>
        <p:spPr bwMode="auto">
          <a:xfrm>
            <a:off x="3690628" y="1445192"/>
            <a:ext cx="548698" cy="293791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9945" name="Oval 12"/>
          <p:cNvSpPr>
            <a:spLocks noChangeArrowheads="1"/>
          </p:cNvSpPr>
          <p:nvPr/>
        </p:nvSpPr>
        <p:spPr bwMode="auto">
          <a:xfrm>
            <a:off x="5601349" y="2032774"/>
            <a:ext cx="719356" cy="288391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9946" name="Oval 12"/>
          <p:cNvSpPr>
            <a:spLocks noChangeArrowheads="1"/>
          </p:cNvSpPr>
          <p:nvPr/>
        </p:nvSpPr>
        <p:spPr bwMode="auto">
          <a:xfrm>
            <a:off x="5601348" y="2502623"/>
            <a:ext cx="519535" cy="216023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CA12FE-7B6E-4CEC-9F2F-5B7F1B0C9F1E}" type="slidenum">
              <a:rPr lang="en-US" altLang="pt-BR" smtClean="0"/>
              <a:pPr>
                <a:defRPr/>
              </a:pPr>
              <a:t>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70250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upo 6"/>
          <p:cNvGrpSpPr>
            <a:grpSpLocks/>
          </p:cNvGrpSpPr>
          <p:nvPr/>
        </p:nvGrpSpPr>
        <p:grpSpPr bwMode="auto">
          <a:xfrm>
            <a:off x="2816816" y="1681737"/>
            <a:ext cx="5044130" cy="3130169"/>
            <a:chOff x="773112" y="455612"/>
            <a:chExt cx="8534400" cy="5358806"/>
          </a:xfrm>
        </p:grpSpPr>
        <p:pic>
          <p:nvPicPr>
            <p:cNvPr id="41998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89"/>
            <a:stretch>
              <a:fillRect/>
            </a:stretch>
          </p:blipFill>
          <p:spPr bwMode="auto">
            <a:xfrm>
              <a:off x="773112" y="455612"/>
              <a:ext cx="8534400" cy="498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9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23"/>
            <a:stretch>
              <a:fillRect/>
            </a:stretch>
          </p:blipFill>
          <p:spPr bwMode="auto">
            <a:xfrm>
              <a:off x="773112" y="5370513"/>
              <a:ext cx="8534400" cy="44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453713" y="415845"/>
            <a:ext cx="6123163" cy="125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89563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1361">
                <a:latin typeface="Futura Bk BT" pitchFamily="34" charset="0"/>
              </a:rPr>
              <a:t>	Digitando a senha correta a tela do configurador Ision Web estará disponível. Nesta tela é possível verificar em que versões estão o Software, o Equipamento e o Sistema. Através do Configurador serão realizadas todas as programações e consultas aos parâmetros configurados no ISION.	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114557" y="2915227"/>
            <a:ext cx="1624491" cy="3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pt-BR" altLang="pt-BR" sz="953">
                <a:latin typeface="Futura Bk BT" pitchFamily="34" charset="0"/>
              </a:rPr>
              <a:t>Neste campo é possível verificar a versão Java 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142640" y="3453124"/>
            <a:ext cx="1624491" cy="79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pt-BR" altLang="pt-BR" sz="953">
                <a:latin typeface="Futura Bk BT" pitchFamily="34" charset="0"/>
              </a:rPr>
              <a:t>Neste campo é possível verificar o número de série, endereço de rede, modelo  e versão 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pt-BR" altLang="pt-BR" sz="953">
                <a:latin typeface="Futura Bk BT" pitchFamily="34" charset="0"/>
              </a:rPr>
              <a:t>do PABX.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1163163" y="4326935"/>
            <a:ext cx="1624491" cy="50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pt-BR" altLang="pt-BR" sz="953">
                <a:latin typeface="Futura Bk BT" pitchFamily="34" charset="0"/>
              </a:rPr>
              <a:t>Neste campo é possível verificar a versão de software do Configurador.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975408" y="97211"/>
            <a:ext cx="6025952" cy="2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pt-BR" sz="1769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CONFIGURADOR ISION WEB</a:t>
            </a:r>
          </a:p>
        </p:txBody>
      </p:sp>
      <p:sp>
        <p:nvSpPr>
          <p:cNvPr id="41992" name="Oval 12"/>
          <p:cNvSpPr>
            <a:spLocks noChangeArrowheads="1"/>
          </p:cNvSpPr>
          <p:nvPr/>
        </p:nvSpPr>
        <p:spPr bwMode="auto">
          <a:xfrm>
            <a:off x="4278210" y="2326565"/>
            <a:ext cx="2694883" cy="882453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1993" name="Line 16"/>
          <p:cNvSpPr>
            <a:spLocks noChangeShapeType="1"/>
          </p:cNvSpPr>
          <p:nvPr/>
        </p:nvSpPr>
        <p:spPr bwMode="auto">
          <a:xfrm flipV="1">
            <a:off x="2461460" y="2742408"/>
            <a:ext cx="1963646" cy="349957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94" name="Line 16"/>
          <p:cNvSpPr>
            <a:spLocks noChangeShapeType="1"/>
          </p:cNvSpPr>
          <p:nvPr/>
        </p:nvSpPr>
        <p:spPr bwMode="auto">
          <a:xfrm flipV="1">
            <a:off x="2661280" y="3738273"/>
            <a:ext cx="2743488" cy="36724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95" name="Line 16"/>
          <p:cNvSpPr>
            <a:spLocks noChangeShapeType="1"/>
          </p:cNvSpPr>
          <p:nvPr/>
        </p:nvSpPr>
        <p:spPr bwMode="auto">
          <a:xfrm flipV="1">
            <a:off x="2575951" y="4521356"/>
            <a:ext cx="2975712" cy="79928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5221149" y="3319190"/>
            <a:ext cx="1686057" cy="765800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1997" name="Oval 12"/>
          <p:cNvSpPr>
            <a:spLocks noChangeArrowheads="1"/>
          </p:cNvSpPr>
          <p:nvPr/>
        </p:nvSpPr>
        <p:spPr bwMode="auto">
          <a:xfrm>
            <a:off x="5306478" y="4292371"/>
            <a:ext cx="1323139" cy="435286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CA12FE-7B6E-4CEC-9F2F-5B7F1B0C9F1E}" type="slidenum">
              <a:rPr lang="en-US" altLang="pt-BR" smtClean="0"/>
              <a:pPr>
                <a:defRPr/>
              </a:pPr>
              <a:t>19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08354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609249" y="1851788"/>
            <a:ext cx="6102641" cy="92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5988" b="1" dirty="0" err="1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Curso</a:t>
            </a:r>
            <a:r>
              <a:rPr lang="en-GB" sz="5988" b="1" dirty="0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 ISION IP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2F9E-DB26-4590-8688-A1CA3F276159}" type="slidenum">
              <a:rPr lang="en-US" altLang="pt-BR" smtClean="0"/>
              <a:pPr/>
              <a:t>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727238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609249" y="1989999"/>
            <a:ext cx="6102641" cy="64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5988" b="1" dirty="0" err="1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Ativação</a:t>
            </a:r>
            <a:endParaRPr lang="en-GB" sz="5988" b="1" dirty="0">
              <a:solidFill>
                <a:srgbClr val="66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XBlk BT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20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57318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3984419" y="3372114"/>
            <a:ext cx="2351407" cy="963461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RAMAL(IS)</a:t>
            </a: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2514385" y="3372114"/>
            <a:ext cx="1371744" cy="963461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TRONCO(S)</a:t>
            </a:r>
          </a:p>
        </p:txBody>
      </p:sp>
      <p:sp>
        <p:nvSpPr>
          <p:cNvPr id="6148" name="AutoShape 71"/>
          <p:cNvSpPr>
            <a:spLocks noChangeArrowheads="1"/>
          </p:cNvSpPr>
          <p:nvPr/>
        </p:nvSpPr>
        <p:spPr bwMode="auto">
          <a:xfrm>
            <a:off x="1494757" y="906216"/>
            <a:ext cx="726917" cy="1893438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FONTE</a:t>
            </a:r>
          </a:p>
        </p:txBody>
      </p:sp>
      <p:sp>
        <p:nvSpPr>
          <p:cNvPr id="6149" name="Text Box 72"/>
          <p:cNvSpPr txBox="1">
            <a:spLocks noChangeArrowheads="1"/>
          </p:cNvSpPr>
          <p:nvPr/>
        </p:nvSpPr>
        <p:spPr bwMode="auto">
          <a:xfrm>
            <a:off x="3388197" y="1185965"/>
            <a:ext cx="65" cy="5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1975408" y="83674"/>
            <a:ext cx="6025952" cy="276999"/>
          </a:xfrm>
          <a:prstGeom prst="roundRect">
            <a:avLst>
              <a:gd name="adj" fmla="val 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04598" algn="l"/>
                <a:tab pos="610277" algn="l"/>
                <a:tab pos="915954" algn="l"/>
                <a:tab pos="1221633" algn="l"/>
                <a:tab pos="1527311" algn="l"/>
                <a:tab pos="1832989" algn="l"/>
                <a:tab pos="2138667" algn="l"/>
                <a:tab pos="2444346" algn="l"/>
                <a:tab pos="2750024" algn="l"/>
                <a:tab pos="3055702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49" algn="l"/>
                <a:tab pos="5501128" algn="l"/>
                <a:tab pos="5806806" algn="l"/>
                <a:tab pos="6112484" algn="l"/>
              </a:tabLs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  <a:ea typeface="msmincho" charset="0"/>
                <a:cs typeface="msmincho" charset="0"/>
              </a:rPr>
              <a:t>DIAGRAMA EM BLOCOS GERAL - PABX</a:t>
            </a:r>
          </a:p>
        </p:txBody>
      </p:sp>
      <p:cxnSp>
        <p:nvCxnSpPr>
          <p:cNvPr id="6151" name="Conector de seta reta 104"/>
          <p:cNvCxnSpPr>
            <a:cxnSpLocks noChangeShapeType="1"/>
            <a:endCxn id="6154" idx="1"/>
          </p:cNvCxnSpPr>
          <p:nvPr/>
        </p:nvCxnSpPr>
        <p:spPr bwMode="auto">
          <a:xfrm>
            <a:off x="2232476" y="1112517"/>
            <a:ext cx="887853" cy="1080"/>
          </a:xfrm>
          <a:prstGeom prst="straightConnector1">
            <a:avLst/>
          </a:prstGeom>
          <a:noFill/>
          <a:ln w="25273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2" name="AutoShape 71"/>
          <p:cNvSpPr>
            <a:spLocks noChangeArrowheads="1"/>
          </p:cNvSpPr>
          <p:nvPr/>
        </p:nvSpPr>
        <p:spPr bwMode="auto">
          <a:xfrm>
            <a:off x="4793424" y="710715"/>
            <a:ext cx="2974632" cy="810085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COMUTAÇÃO</a:t>
            </a:r>
          </a:p>
        </p:txBody>
      </p:sp>
      <p:sp>
        <p:nvSpPr>
          <p:cNvPr id="6153" name="AutoShape 71"/>
          <p:cNvSpPr>
            <a:spLocks noChangeArrowheads="1"/>
          </p:cNvSpPr>
          <p:nvPr/>
        </p:nvSpPr>
        <p:spPr bwMode="auto">
          <a:xfrm>
            <a:off x="6949330" y="2620355"/>
            <a:ext cx="818726" cy="1715220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SERVIÇOS</a:t>
            </a:r>
          </a:p>
        </p:txBody>
      </p:sp>
      <p:sp>
        <p:nvSpPr>
          <p:cNvPr id="6154" name="AutoShape 71"/>
          <p:cNvSpPr>
            <a:spLocks noChangeArrowheads="1"/>
          </p:cNvSpPr>
          <p:nvPr/>
        </p:nvSpPr>
        <p:spPr bwMode="auto">
          <a:xfrm>
            <a:off x="3120328" y="704234"/>
            <a:ext cx="1286415" cy="817646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CPU</a:t>
            </a:r>
          </a:p>
        </p:txBody>
      </p:sp>
      <p:cxnSp>
        <p:nvCxnSpPr>
          <p:cNvPr id="6155" name="Conector reto 211066"/>
          <p:cNvCxnSpPr>
            <a:cxnSpLocks noChangeShapeType="1"/>
          </p:cNvCxnSpPr>
          <p:nvPr/>
        </p:nvCxnSpPr>
        <p:spPr bwMode="auto">
          <a:xfrm>
            <a:off x="2232475" y="2620355"/>
            <a:ext cx="443926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6" name="Conector de seta reta 170"/>
          <p:cNvCxnSpPr>
            <a:cxnSpLocks noChangeShapeType="1"/>
          </p:cNvCxnSpPr>
          <p:nvPr/>
        </p:nvCxnSpPr>
        <p:spPr bwMode="auto">
          <a:xfrm>
            <a:off x="2676401" y="2620356"/>
            <a:ext cx="0" cy="76364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7" name="Conector de seta reta 173"/>
          <p:cNvCxnSpPr>
            <a:cxnSpLocks noChangeShapeType="1"/>
          </p:cNvCxnSpPr>
          <p:nvPr/>
        </p:nvCxnSpPr>
        <p:spPr bwMode="auto">
          <a:xfrm>
            <a:off x="4107552" y="2424856"/>
            <a:ext cx="0" cy="94725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Conector de seta reta 175"/>
          <p:cNvCxnSpPr>
            <a:cxnSpLocks noChangeShapeType="1"/>
          </p:cNvCxnSpPr>
          <p:nvPr/>
        </p:nvCxnSpPr>
        <p:spPr bwMode="auto">
          <a:xfrm>
            <a:off x="2232475" y="2424855"/>
            <a:ext cx="1875077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Conector de seta reta 176"/>
          <p:cNvCxnSpPr>
            <a:cxnSpLocks noChangeShapeType="1"/>
          </p:cNvCxnSpPr>
          <p:nvPr/>
        </p:nvCxnSpPr>
        <p:spPr bwMode="auto">
          <a:xfrm flipV="1">
            <a:off x="4899275" y="1527281"/>
            <a:ext cx="0" cy="30243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0" name="Conector de seta reta 177"/>
          <p:cNvCxnSpPr>
            <a:cxnSpLocks noChangeShapeType="1"/>
          </p:cNvCxnSpPr>
          <p:nvPr/>
        </p:nvCxnSpPr>
        <p:spPr bwMode="auto">
          <a:xfrm>
            <a:off x="7070303" y="2228275"/>
            <a:ext cx="0" cy="39208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1" name="Conector reto 179"/>
          <p:cNvCxnSpPr>
            <a:cxnSpLocks noChangeShapeType="1"/>
          </p:cNvCxnSpPr>
          <p:nvPr/>
        </p:nvCxnSpPr>
        <p:spPr bwMode="auto">
          <a:xfrm>
            <a:off x="2232475" y="1837274"/>
            <a:ext cx="2666800" cy="0"/>
          </a:xfrm>
          <a:prstGeom prst="line">
            <a:avLst/>
          </a:prstGeom>
          <a:noFill/>
          <a:ln w="25273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2" name="Conector de seta reta 207"/>
          <p:cNvCxnSpPr>
            <a:cxnSpLocks noChangeShapeType="1"/>
          </p:cNvCxnSpPr>
          <p:nvPr/>
        </p:nvCxnSpPr>
        <p:spPr bwMode="auto">
          <a:xfrm>
            <a:off x="3273704" y="1527281"/>
            <a:ext cx="0" cy="1844834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3" name="Conector de seta reta 210"/>
          <p:cNvCxnSpPr>
            <a:cxnSpLocks noChangeShapeType="1"/>
          </p:cNvCxnSpPr>
          <p:nvPr/>
        </p:nvCxnSpPr>
        <p:spPr bwMode="auto">
          <a:xfrm>
            <a:off x="4311693" y="1527281"/>
            <a:ext cx="0" cy="1844834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4" name="Conector de seta reta 216"/>
          <p:cNvCxnSpPr>
            <a:cxnSpLocks noChangeShapeType="1"/>
            <a:endCxn id="6152" idx="1"/>
          </p:cNvCxnSpPr>
          <p:nvPr/>
        </p:nvCxnSpPr>
        <p:spPr bwMode="auto">
          <a:xfrm>
            <a:off x="4401343" y="1113598"/>
            <a:ext cx="392081" cy="2160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5" name="Conector de seta reta 235"/>
          <p:cNvCxnSpPr>
            <a:cxnSpLocks noChangeShapeType="1"/>
          </p:cNvCxnSpPr>
          <p:nvPr/>
        </p:nvCxnSpPr>
        <p:spPr bwMode="auto">
          <a:xfrm>
            <a:off x="3542652" y="2846100"/>
            <a:ext cx="0" cy="537896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6" name="Conector de seta reta 237"/>
          <p:cNvCxnSpPr>
            <a:cxnSpLocks noChangeShapeType="1"/>
          </p:cNvCxnSpPr>
          <p:nvPr/>
        </p:nvCxnSpPr>
        <p:spPr bwMode="auto">
          <a:xfrm>
            <a:off x="5600269" y="1543483"/>
            <a:ext cx="0" cy="1828632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7" name="Conector de seta reta 240"/>
          <p:cNvCxnSpPr>
            <a:cxnSpLocks noChangeShapeType="1"/>
          </p:cNvCxnSpPr>
          <p:nvPr/>
        </p:nvCxnSpPr>
        <p:spPr bwMode="auto">
          <a:xfrm>
            <a:off x="5086135" y="1543483"/>
            <a:ext cx="0" cy="1289655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8" name="Conector reto 243"/>
          <p:cNvCxnSpPr>
            <a:cxnSpLocks noChangeShapeType="1"/>
          </p:cNvCxnSpPr>
          <p:nvPr/>
        </p:nvCxnSpPr>
        <p:spPr bwMode="auto">
          <a:xfrm flipV="1">
            <a:off x="3542652" y="2846099"/>
            <a:ext cx="1543482" cy="0"/>
          </a:xfrm>
          <a:prstGeom prst="line">
            <a:avLst/>
          </a:prstGeom>
          <a:noFill/>
          <a:ln w="38100" algn="ctr">
            <a:solidFill>
              <a:srgbClr val="16702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Conector de seta reta 256"/>
          <p:cNvCxnSpPr>
            <a:cxnSpLocks noChangeShapeType="1"/>
          </p:cNvCxnSpPr>
          <p:nvPr/>
        </p:nvCxnSpPr>
        <p:spPr bwMode="auto">
          <a:xfrm>
            <a:off x="7217198" y="2032774"/>
            <a:ext cx="0" cy="587582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0" name="Conector de seta reta 265"/>
          <p:cNvCxnSpPr>
            <a:cxnSpLocks noChangeShapeType="1"/>
          </p:cNvCxnSpPr>
          <p:nvPr/>
        </p:nvCxnSpPr>
        <p:spPr bwMode="auto">
          <a:xfrm>
            <a:off x="4401343" y="1349063"/>
            <a:ext cx="195500" cy="5400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1" name="Conector reto 269"/>
          <p:cNvCxnSpPr>
            <a:cxnSpLocks noChangeShapeType="1"/>
          </p:cNvCxnSpPr>
          <p:nvPr/>
        </p:nvCxnSpPr>
        <p:spPr bwMode="auto">
          <a:xfrm>
            <a:off x="4591443" y="1349063"/>
            <a:ext cx="0" cy="683711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2" name="Conector de seta reta 237"/>
          <p:cNvCxnSpPr>
            <a:cxnSpLocks noChangeShapeType="1"/>
          </p:cNvCxnSpPr>
          <p:nvPr/>
        </p:nvCxnSpPr>
        <p:spPr bwMode="auto">
          <a:xfrm>
            <a:off x="5795769" y="1543483"/>
            <a:ext cx="0" cy="1828632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3" name="Conector de seta reta 237"/>
          <p:cNvCxnSpPr>
            <a:cxnSpLocks noChangeShapeType="1"/>
          </p:cNvCxnSpPr>
          <p:nvPr/>
        </p:nvCxnSpPr>
        <p:spPr bwMode="auto">
          <a:xfrm>
            <a:off x="5992349" y="1543483"/>
            <a:ext cx="0" cy="1828632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4" name="Conector de seta reta 240"/>
          <p:cNvCxnSpPr>
            <a:cxnSpLocks noChangeShapeType="1"/>
          </p:cNvCxnSpPr>
          <p:nvPr/>
        </p:nvCxnSpPr>
        <p:spPr bwMode="auto">
          <a:xfrm>
            <a:off x="5257872" y="1542402"/>
            <a:ext cx="0" cy="1478676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5" name="Conector de seta reta 235"/>
          <p:cNvCxnSpPr>
            <a:cxnSpLocks noChangeShapeType="1"/>
          </p:cNvCxnSpPr>
          <p:nvPr/>
        </p:nvCxnSpPr>
        <p:spPr bwMode="auto">
          <a:xfrm>
            <a:off x="3739233" y="3021078"/>
            <a:ext cx="0" cy="351037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6" name="Conector reto 243"/>
          <p:cNvCxnSpPr>
            <a:cxnSpLocks noChangeShapeType="1"/>
          </p:cNvCxnSpPr>
          <p:nvPr/>
        </p:nvCxnSpPr>
        <p:spPr bwMode="auto">
          <a:xfrm flipV="1">
            <a:off x="3733833" y="3012437"/>
            <a:ext cx="1543482" cy="0"/>
          </a:xfrm>
          <a:prstGeom prst="line">
            <a:avLst/>
          </a:prstGeom>
          <a:noFill/>
          <a:ln w="38100" algn="ctr">
            <a:solidFill>
              <a:srgbClr val="16702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7" name="Conector de seta reta 237"/>
          <p:cNvCxnSpPr>
            <a:cxnSpLocks noChangeShapeType="1"/>
          </p:cNvCxnSpPr>
          <p:nvPr/>
        </p:nvCxnSpPr>
        <p:spPr bwMode="auto">
          <a:xfrm>
            <a:off x="7658965" y="1542403"/>
            <a:ext cx="0" cy="1077953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8" name="Conector de seta reta 237"/>
          <p:cNvCxnSpPr>
            <a:cxnSpLocks noChangeShapeType="1"/>
          </p:cNvCxnSpPr>
          <p:nvPr/>
        </p:nvCxnSpPr>
        <p:spPr bwMode="auto">
          <a:xfrm>
            <a:off x="7512069" y="1542403"/>
            <a:ext cx="0" cy="1077953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9" name="Conector reto 269"/>
          <p:cNvCxnSpPr>
            <a:cxnSpLocks noChangeShapeType="1"/>
          </p:cNvCxnSpPr>
          <p:nvPr/>
        </p:nvCxnSpPr>
        <p:spPr bwMode="auto">
          <a:xfrm flipH="1">
            <a:off x="4591443" y="2032774"/>
            <a:ext cx="2625755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0" name="Conector de seta reta 175"/>
          <p:cNvCxnSpPr>
            <a:cxnSpLocks noChangeShapeType="1"/>
          </p:cNvCxnSpPr>
          <p:nvPr/>
        </p:nvCxnSpPr>
        <p:spPr bwMode="auto">
          <a:xfrm>
            <a:off x="2220594" y="2228275"/>
            <a:ext cx="4849709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1" name="Conector reto 15"/>
          <p:cNvCxnSpPr>
            <a:cxnSpLocks noChangeShapeType="1"/>
          </p:cNvCxnSpPr>
          <p:nvPr/>
        </p:nvCxnSpPr>
        <p:spPr bwMode="auto">
          <a:xfrm>
            <a:off x="1389987" y="3196056"/>
            <a:ext cx="6513084" cy="0"/>
          </a:xfrm>
          <a:prstGeom prst="line">
            <a:avLst/>
          </a:prstGeom>
          <a:noFill/>
          <a:ln w="25273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82" name="AutoShape 102"/>
          <p:cNvSpPr>
            <a:spLocks noChangeArrowheads="1"/>
          </p:cNvSpPr>
          <p:nvPr/>
        </p:nvSpPr>
        <p:spPr bwMode="auto">
          <a:xfrm>
            <a:off x="1389987" y="3225219"/>
            <a:ext cx="960199" cy="318421"/>
          </a:xfrm>
          <a:prstGeom prst="roundRect">
            <a:avLst>
              <a:gd name="adj" fmla="val 33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pt-BR" sz="1089">
                <a:latin typeface="Futura Bk BT" pitchFamily="34" charset="0"/>
              </a:rPr>
              <a:t>   Interfaces</a:t>
            </a:r>
          </a:p>
          <a:p>
            <a:pPr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pt-BR" sz="1089">
                <a:latin typeface="Futura Bk BT" pitchFamily="34" charset="0"/>
              </a:rPr>
              <a:t>Acesso externo</a:t>
            </a:r>
          </a:p>
        </p:txBody>
      </p:sp>
      <p:sp>
        <p:nvSpPr>
          <p:cNvPr id="6183" name="AutoShape 102"/>
          <p:cNvSpPr>
            <a:spLocks noChangeArrowheads="1"/>
          </p:cNvSpPr>
          <p:nvPr/>
        </p:nvSpPr>
        <p:spPr bwMode="auto">
          <a:xfrm>
            <a:off x="1392147" y="2902266"/>
            <a:ext cx="916918" cy="159211"/>
          </a:xfrm>
          <a:prstGeom prst="roundRect">
            <a:avLst>
              <a:gd name="adj" fmla="val 33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pt-BR" sz="1089">
                <a:latin typeface="Futura Bk BT" pitchFamily="34" charset="0"/>
              </a:rPr>
              <a:t>   Parte Interna</a:t>
            </a:r>
          </a:p>
        </p:txBody>
      </p:sp>
      <p:cxnSp>
        <p:nvCxnSpPr>
          <p:cNvPr id="6184" name="Conector de seta reta 237"/>
          <p:cNvCxnSpPr>
            <a:cxnSpLocks noChangeShapeType="1"/>
          </p:cNvCxnSpPr>
          <p:nvPr/>
        </p:nvCxnSpPr>
        <p:spPr bwMode="auto">
          <a:xfrm>
            <a:off x="7364093" y="1542403"/>
            <a:ext cx="0" cy="1077953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504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2024013" y="83674"/>
            <a:ext cx="5977348" cy="276999"/>
          </a:xfrm>
          <a:prstGeom prst="roundRect">
            <a:avLst>
              <a:gd name="adj" fmla="val 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04598" algn="l"/>
                <a:tab pos="610277" algn="l"/>
                <a:tab pos="915954" algn="l"/>
                <a:tab pos="1221633" algn="l"/>
                <a:tab pos="1527311" algn="l"/>
                <a:tab pos="1832989" algn="l"/>
                <a:tab pos="2138667" algn="l"/>
                <a:tab pos="2444346" algn="l"/>
                <a:tab pos="2750024" algn="l"/>
                <a:tab pos="3055702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49" algn="l"/>
                <a:tab pos="5501128" algn="l"/>
                <a:tab pos="5806806" algn="l"/>
                <a:tab pos="6112484" algn="l"/>
              </a:tabLs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  <a:ea typeface="msmincho" charset="0"/>
                <a:cs typeface="msmincho" charset="0"/>
              </a:rPr>
              <a:t>DIAGRAMA EM BLOCOS GERAL – PABX TEMPORAL</a:t>
            </a: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2514384" y="3273825"/>
            <a:ext cx="873812" cy="481731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Tronco(s)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Analógico(s)</a:t>
            </a:r>
          </a:p>
        </p:txBody>
      </p:sp>
      <p:sp>
        <p:nvSpPr>
          <p:cNvPr id="8196" name="AutoShape 71"/>
          <p:cNvSpPr>
            <a:spLocks noChangeArrowheads="1"/>
          </p:cNvSpPr>
          <p:nvPr/>
        </p:nvSpPr>
        <p:spPr bwMode="auto">
          <a:xfrm>
            <a:off x="1494757" y="597304"/>
            <a:ext cx="726917" cy="2257437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FONTE</a:t>
            </a:r>
          </a:p>
        </p:txBody>
      </p:sp>
      <p:sp>
        <p:nvSpPr>
          <p:cNvPr id="8197" name="Text Box 72"/>
          <p:cNvSpPr txBox="1">
            <a:spLocks noChangeArrowheads="1"/>
          </p:cNvSpPr>
          <p:nvPr/>
        </p:nvSpPr>
        <p:spPr bwMode="auto">
          <a:xfrm>
            <a:off x="3388197" y="1087675"/>
            <a:ext cx="65" cy="5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8198" name="AutoShape 71"/>
          <p:cNvSpPr>
            <a:spLocks noChangeArrowheads="1"/>
          </p:cNvSpPr>
          <p:nvPr/>
        </p:nvSpPr>
        <p:spPr bwMode="auto">
          <a:xfrm>
            <a:off x="4572001" y="612425"/>
            <a:ext cx="1886958" cy="810085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COMUTAÇÃO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MATRIZ-PCM</a:t>
            </a:r>
          </a:p>
        </p:txBody>
      </p:sp>
      <p:sp>
        <p:nvSpPr>
          <p:cNvPr id="8199" name="AutoShape 71"/>
          <p:cNvSpPr>
            <a:spLocks noChangeArrowheads="1"/>
          </p:cNvSpPr>
          <p:nvPr/>
        </p:nvSpPr>
        <p:spPr bwMode="auto">
          <a:xfrm>
            <a:off x="6949330" y="1200007"/>
            <a:ext cx="818726" cy="963461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SERVIÇOS</a:t>
            </a:r>
          </a:p>
        </p:txBody>
      </p:sp>
      <p:sp>
        <p:nvSpPr>
          <p:cNvPr id="8200" name="AutoShape 71"/>
          <p:cNvSpPr>
            <a:spLocks noChangeArrowheads="1"/>
          </p:cNvSpPr>
          <p:nvPr/>
        </p:nvSpPr>
        <p:spPr bwMode="auto">
          <a:xfrm>
            <a:off x="2808175" y="605944"/>
            <a:ext cx="1598568" cy="817646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CPU</a:t>
            </a:r>
          </a:p>
        </p:txBody>
      </p:sp>
      <p:cxnSp>
        <p:nvCxnSpPr>
          <p:cNvPr id="8201" name="Conector de seta reta 170"/>
          <p:cNvCxnSpPr>
            <a:cxnSpLocks noChangeShapeType="1"/>
          </p:cNvCxnSpPr>
          <p:nvPr/>
        </p:nvCxnSpPr>
        <p:spPr bwMode="auto">
          <a:xfrm>
            <a:off x="2676401" y="2424856"/>
            <a:ext cx="0" cy="8608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Conector de seta reta 176"/>
          <p:cNvCxnSpPr>
            <a:cxnSpLocks noChangeShapeType="1"/>
          </p:cNvCxnSpPr>
          <p:nvPr/>
        </p:nvCxnSpPr>
        <p:spPr bwMode="auto">
          <a:xfrm flipV="1">
            <a:off x="7099466" y="2163468"/>
            <a:ext cx="0" cy="2613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Conector de seta reta 177"/>
          <p:cNvCxnSpPr>
            <a:cxnSpLocks noChangeShapeType="1"/>
          </p:cNvCxnSpPr>
          <p:nvPr/>
        </p:nvCxnSpPr>
        <p:spPr bwMode="auto">
          <a:xfrm>
            <a:off x="2232475" y="2424855"/>
            <a:ext cx="4887513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4" name="Conector de seta reta 207"/>
          <p:cNvCxnSpPr>
            <a:cxnSpLocks noChangeShapeType="1"/>
          </p:cNvCxnSpPr>
          <p:nvPr/>
        </p:nvCxnSpPr>
        <p:spPr bwMode="auto">
          <a:xfrm flipH="1">
            <a:off x="3248862" y="2914146"/>
            <a:ext cx="2160" cy="371559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5" name="Conector de seta reta 210"/>
          <p:cNvCxnSpPr>
            <a:cxnSpLocks noChangeShapeType="1"/>
          </p:cNvCxnSpPr>
          <p:nvPr/>
        </p:nvCxnSpPr>
        <p:spPr bwMode="auto">
          <a:xfrm>
            <a:off x="3647424" y="1412789"/>
            <a:ext cx="0" cy="1477595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6" name="Conector de seta reta 235"/>
          <p:cNvCxnSpPr>
            <a:cxnSpLocks noChangeShapeType="1"/>
            <a:endCxn id="8210" idx="0"/>
          </p:cNvCxnSpPr>
          <p:nvPr/>
        </p:nvCxnSpPr>
        <p:spPr bwMode="auto">
          <a:xfrm flipH="1">
            <a:off x="3890449" y="2718646"/>
            <a:ext cx="0" cy="538976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7" name="Conector reto 243"/>
          <p:cNvCxnSpPr>
            <a:cxnSpLocks noChangeShapeType="1"/>
          </p:cNvCxnSpPr>
          <p:nvPr/>
        </p:nvCxnSpPr>
        <p:spPr bwMode="auto">
          <a:xfrm flipV="1">
            <a:off x="2950750" y="2718646"/>
            <a:ext cx="4407943" cy="0"/>
          </a:xfrm>
          <a:prstGeom prst="line">
            <a:avLst/>
          </a:prstGeom>
          <a:noFill/>
          <a:ln w="57150" algn="ctr">
            <a:solidFill>
              <a:srgbClr val="16702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8" name="Conector de seta reta 237"/>
          <p:cNvCxnSpPr>
            <a:cxnSpLocks noChangeShapeType="1"/>
            <a:endCxn id="8212" idx="0"/>
          </p:cNvCxnSpPr>
          <p:nvPr/>
        </p:nvCxnSpPr>
        <p:spPr bwMode="auto">
          <a:xfrm>
            <a:off x="5842214" y="2718646"/>
            <a:ext cx="0" cy="538976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9" name="Conector reto 243"/>
          <p:cNvCxnSpPr>
            <a:cxnSpLocks noChangeShapeType="1"/>
            <a:endCxn id="8199" idx="2"/>
          </p:cNvCxnSpPr>
          <p:nvPr/>
        </p:nvCxnSpPr>
        <p:spPr bwMode="auto">
          <a:xfrm flipV="1">
            <a:off x="7358693" y="2163468"/>
            <a:ext cx="0" cy="555178"/>
          </a:xfrm>
          <a:prstGeom prst="line">
            <a:avLst/>
          </a:prstGeom>
          <a:noFill/>
          <a:ln w="38100" algn="ctr">
            <a:solidFill>
              <a:srgbClr val="167027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0" name="AutoShape 4"/>
          <p:cNvSpPr>
            <a:spLocks noChangeArrowheads="1"/>
          </p:cNvSpPr>
          <p:nvPr/>
        </p:nvSpPr>
        <p:spPr bwMode="auto">
          <a:xfrm>
            <a:off x="3453004" y="3257622"/>
            <a:ext cx="873811" cy="497933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Tronco(s)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Digital(is)</a:t>
            </a:r>
          </a:p>
        </p:txBody>
      </p:sp>
      <p:sp>
        <p:nvSpPr>
          <p:cNvPr id="8211" name="AutoShape 4"/>
          <p:cNvSpPr>
            <a:spLocks noChangeArrowheads="1"/>
          </p:cNvSpPr>
          <p:nvPr/>
        </p:nvSpPr>
        <p:spPr bwMode="auto">
          <a:xfrm>
            <a:off x="4432666" y="3257622"/>
            <a:ext cx="873812" cy="497933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Ramal(s)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Analógico(s)</a:t>
            </a:r>
          </a:p>
        </p:txBody>
      </p:sp>
      <p:sp>
        <p:nvSpPr>
          <p:cNvPr id="8212" name="AutoShape 4"/>
          <p:cNvSpPr>
            <a:spLocks noChangeArrowheads="1"/>
          </p:cNvSpPr>
          <p:nvPr/>
        </p:nvSpPr>
        <p:spPr bwMode="auto">
          <a:xfrm>
            <a:off x="5404768" y="3257622"/>
            <a:ext cx="873812" cy="497933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Ramal(s)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Digital(is)</a:t>
            </a:r>
          </a:p>
        </p:txBody>
      </p:sp>
      <p:cxnSp>
        <p:nvCxnSpPr>
          <p:cNvPr id="8213" name="Conector de seta reta 235"/>
          <p:cNvCxnSpPr>
            <a:cxnSpLocks noChangeShapeType="1"/>
            <a:endCxn id="8211" idx="0"/>
          </p:cNvCxnSpPr>
          <p:nvPr/>
        </p:nvCxnSpPr>
        <p:spPr bwMode="auto">
          <a:xfrm>
            <a:off x="4870112" y="2718646"/>
            <a:ext cx="0" cy="538976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4" name="Conector de seta reta 235"/>
          <p:cNvCxnSpPr>
            <a:cxnSpLocks noChangeShapeType="1"/>
            <a:endCxn id="8195" idx="0"/>
          </p:cNvCxnSpPr>
          <p:nvPr/>
        </p:nvCxnSpPr>
        <p:spPr bwMode="auto">
          <a:xfrm>
            <a:off x="2950750" y="2718647"/>
            <a:ext cx="1080" cy="555178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15" name="Grupo 10"/>
          <p:cNvGrpSpPr>
            <a:grpSpLocks/>
          </p:cNvGrpSpPr>
          <p:nvPr/>
        </p:nvGrpSpPr>
        <p:grpSpPr bwMode="auto">
          <a:xfrm>
            <a:off x="5132580" y="4041785"/>
            <a:ext cx="664270" cy="97210"/>
            <a:chOff x="8782892" y="4829175"/>
            <a:chExt cx="976362" cy="144016"/>
          </a:xfrm>
        </p:grpSpPr>
        <p:cxnSp>
          <p:nvCxnSpPr>
            <p:cNvPr id="8276" name="Conector reto 2"/>
            <p:cNvCxnSpPr>
              <a:cxnSpLocks noChangeShapeType="1"/>
            </p:cNvCxnSpPr>
            <p:nvPr/>
          </p:nvCxnSpPr>
          <p:spPr bwMode="auto">
            <a:xfrm>
              <a:off x="8782892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77" name="Conector reto 36"/>
            <p:cNvCxnSpPr>
              <a:cxnSpLocks noChangeShapeType="1"/>
            </p:cNvCxnSpPr>
            <p:nvPr/>
          </p:nvCxnSpPr>
          <p:spPr bwMode="auto">
            <a:xfrm>
              <a:off x="8941989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78" name="Conector reto 38"/>
            <p:cNvCxnSpPr>
              <a:cxnSpLocks noChangeShapeType="1"/>
            </p:cNvCxnSpPr>
            <p:nvPr/>
          </p:nvCxnSpPr>
          <p:spPr bwMode="auto">
            <a:xfrm flipV="1">
              <a:off x="8954466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79" name="Conector reto 40"/>
            <p:cNvCxnSpPr>
              <a:cxnSpLocks noChangeShapeType="1"/>
            </p:cNvCxnSpPr>
            <p:nvPr/>
          </p:nvCxnSpPr>
          <p:spPr bwMode="auto">
            <a:xfrm>
              <a:off x="9111233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80" name="Conector reto 46"/>
            <p:cNvCxnSpPr>
              <a:cxnSpLocks noChangeShapeType="1"/>
            </p:cNvCxnSpPr>
            <p:nvPr/>
          </p:nvCxnSpPr>
          <p:spPr bwMode="auto">
            <a:xfrm>
              <a:off x="9099499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81" name="Conector reto 47"/>
            <p:cNvCxnSpPr>
              <a:cxnSpLocks noChangeShapeType="1"/>
            </p:cNvCxnSpPr>
            <p:nvPr/>
          </p:nvCxnSpPr>
          <p:spPr bwMode="auto">
            <a:xfrm>
              <a:off x="9256215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82" name="Conector reto 48"/>
            <p:cNvCxnSpPr>
              <a:cxnSpLocks noChangeShapeType="1"/>
            </p:cNvCxnSpPr>
            <p:nvPr/>
          </p:nvCxnSpPr>
          <p:spPr bwMode="auto">
            <a:xfrm flipV="1">
              <a:off x="9271073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83" name="Conector reto 49"/>
            <p:cNvCxnSpPr>
              <a:cxnSpLocks noChangeShapeType="1"/>
            </p:cNvCxnSpPr>
            <p:nvPr/>
          </p:nvCxnSpPr>
          <p:spPr bwMode="auto">
            <a:xfrm>
              <a:off x="9428806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84" name="Conector reto 50"/>
            <p:cNvCxnSpPr>
              <a:cxnSpLocks noChangeShapeType="1"/>
            </p:cNvCxnSpPr>
            <p:nvPr/>
          </p:nvCxnSpPr>
          <p:spPr bwMode="auto">
            <a:xfrm>
              <a:off x="9416055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85" name="Conector reto 51"/>
            <p:cNvCxnSpPr>
              <a:cxnSpLocks noChangeShapeType="1"/>
            </p:cNvCxnSpPr>
            <p:nvPr/>
          </p:nvCxnSpPr>
          <p:spPr bwMode="auto">
            <a:xfrm>
              <a:off x="9575946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86" name="Conector reto 52"/>
            <p:cNvCxnSpPr>
              <a:cxnSpLocks noChangeShapeType="1"/>
            </p:cNvCxnSpPr>
            <p:nvPr/>
          </p:nvCxnSpPr>
          <p:spPr bwMode="auto">
            <a:xfrm flipV="1">
              <a:off x="9587629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87" name="Conector reto 53"/>
            <p:cNvCxnSpPr>
              <a:cxnSpLocks noChangeShapeType="1"/>
            </p:cNvCxnSpPr>
            <p:nvPr/>
          </p:nvCxnSpPr>
          <p:spPr bwMode="auto">
            <a:xfrm>
              <a:off x="9747571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216" name="Forma livre 9"/>
          <p:cNvSpPr>
            <a:spLocks/>
          </p:cNvSpPr>
          <p:nvPr/>
        </p:nvSpPr>
        <p:spPr bwMode="auto">
          <a:xfrm>
            <a:off x="2660200" y="3873287"/>
            <a:ext cx="246266" cy="560579"/>
          </a:xfrm>
          <a:custGeom>
            <a:avLst/>
            <a:gdLst>
              <a:gd name="T0" fmla="*/ 0 w 361950"/>
              <a:gd name="T1" fmla="*/ 415009 h 823622"/>
              <a:gd name="T2" fmla="*/ 59531 w 361950"/>
              <a:gd name="T3" fmla="*/ 166221 h 823622"/>
              <a:gd name="T4" fmla="*/ 95250 w 361950"/>
              <a:gd name="T5" fmla="*/ 609066 h 823622"/>
              <a:gd name="T6" fmla="*/ 147637 w 361950"/>
              <a:gd name="T7" fmla="*/ 2061 h 823622"/>
              <a:gd name="T8" fmla="*/ 154781 w 361950"/>
              <a:gd name="T9" fmla="*/ 860340 h 823622"/>
              <a:gd name="T10" fmla="*/ 228600 w 361950"/>
              <a:gd name="T11" fmla="*/ 79151 h 823622"/>
              <a:gd name="T12" fmla="*/ 257175 w 361950"/>
              <a:gd name="T13" fmla="*/ 653846 h 823622"/>
              <a:gd name="T14" fmla="*/ 290512 w 361950"/>
              <a:gd name="T15" fmla="*/ 233393 h 823622"/>
              <a:gd name="T16" fmla="*/ 330993 w 361950"/>
              <a:gd name="T17" fmla="*/ 415009 h 823622"/>
              <a:gd name="T18" fmla="*/ 361950 w 361950"/>
              <a:gd name="T19" fmla="*/ 315494 h 823622"/>
              <a:gd name="T20" fmla="*/ 361950 w 361950"/>
              <a:gd name="T21" fmla="*/ 315494 h 8236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1950" h="823622">
                <a:moveTo>
                  <a:pt x="0" y="397224"/>
                </a:moveTo>
                <a:cubicBezTo>
                  <a:pt x="21828" y="262683"/>
                  <a:pt x="43656" y="128143"/>
                  <a:pt x="59531" y="159099"/>
                </a:cubicBezTo>
                <a:cubicBezTo>
                  <a:pt x="75406" y="190055"/>
                  <a:pt x="80566" y="609156"/>
                  <a:pt x="95250" y="582962"/>
                </a:cubicBezTo>
                <a:cubicBezTo>
                  <a:pt x="109934" y="556768"/>
                  <a:pt x="137715" y="-38147"/>
                  <a:pt x="147637" y="1937"/>
                </a:cubicBezTo>
                <a:cubicBezTo>
                  <a:pt x="157559" y="42021"/>
                  <a:pt x="141287" y="811165"/>
                  <a:pt x="154781" y="823468"/>
                </a:cubicBezTo>
                <a:cubicBezTo>
                  <a:pt x="168275" y="835771"/>
                  <a:pt x="211534" y="108697"/>
                  <a:pt x="228600" y="75756"/>
                </a:cubicBezTo>
                <a:cubicBezTo>
                  <a:pt x="245666" y="42815"/>
                  <a:pt x="246856" y="601218"/>
                  <a:pt x="257175" y="625824"/>
                </a:cubicBezTo>
                <a:cubicBezTo>
                  <a:pt x="267494" y="650430"/>
                  <a:pt x="278209" y="261493"/>
                  <a:pt x="290512" y="223393"/>
                </a:cubicBezTo>
                <a:cubicBezTo>
                  <a:pt x="302815" y="185293"/>
                  <a:pt x="319087" y="384127"/>
                  <a:pt x="330993" y="397224"/>
                </a:cubicBezTo>
                <a:cubicBezTo>
                  <a:pt x="342899" y="410321"/>
                  <a:pt x="361950" y="301974"/>
                  <a:pt x="361950" y="301974"/>
                </a:cubicBezTo>
              </a:path>
            </a:pathLst>
          </a:custGeom>
          <a:noFill/>
          <a:ln w="25273" cap="flat" cmpd="sng" algn="ctr">
            <a:solidFill>
              <a:srgbClr val="16702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8217" name="Grupo 59"/>
          <p:cNvGrpSpPr>
            <a:grpSpLocks/>
          </p:cNvGrpSpPr>
          <p:nvPr/>
        </p:nvGrpSpPr>
        <p:grpSpPr bwMode="auto">
          <a:xfrm>
            <a:off x="5917822" y="1486237"/>
            <a:ext cx="664269" cy="97210"/>
            <a:chOff x="8782892" y="4829175"/>
            <a:chExt cx="976362" cy="144016"/>
          </a:xfrm>
        </p:grpSpPr>
        <p:cxnSp>
          <p:nvCxnSpPr>
            <p:cNvPr id="8264" name="Conector reto 60"/>
            <p:cNvCxnSpPr>
              <a:cxnSpLocks noChangeShapeType="1"/>
            </p:cNvCxnSpPr>
            <p:nvPr/>
          </p:nvCxnSpPr>
          <p:spPr bwMode="auto">
            <a:xfrm>
              <a:off x="8782892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65" name="Conector reto 61"/>
            <p:cNvCxnSpPr>
              <a:cxnSpLocks noChangeShapeType="1"/>
            </p:cNvCxnSpPr>
            <p:nvPr/>
          </p:nvCxnSpPr>
          <p:spPr bwMode="auto">
            <a:xfrm>
              <a:off x="8941989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66" name="Conector reto 62"/>
            <p:cNvCxnSpPr>
              <a:cxnSpLocks noChangeShapeType="1"/>
            </p:cNvCxnSpPr>
            <p:nvPr/>
          </p:nvCxnSpPr>
          <p:spPr bwMode="auto">
            <a:xfrm flipV="1">
              <a:off x="8954466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67" name="Conector reto 63"/>
            <p:cNvCxnSpPr>
              <a:cxnSpLocks noChangeShapeType="1"/>
            </p:cNvCxnSpPr>
            <p:nvPr/>
          </p:nvCxnSpPr>
          <p:spPr bwMode="auto">
            <a:xfrm>
              <a:off x="9111233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68" name="Conector reto 64"/>
            <p:cNvCxnSpPr>
              <a:cxnSpLocks noChangeShapeType="1"/>
            </p:cNvCxnSpPr>
            <p:nvPr/>
          </p:nvCxnSpPr>
          <p:spPr bwMode="auto">
            <a:xfrm>
              <a:off x="9099499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69" name="Conector reto 65"/>
            <p:cNvCxnSpPr>
              <a:cxnSpLocks noChangeShapeType="1"/>
            </p:cNvCxnSpPr>
            <p:nvPr/>
          </p:nvCxnSpPr>
          <p:spPr bwMode="auto">
            <a:xfrm>
              <a:off x="9256215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70" name="Conector reto 66"/>
            <p:cNvCxnSpPr>
              <a:cxnSpLocks noChangeShapeType="1"/>
            </p:cNvCxnSpPr>
            <p:nvPr/>
          </p:nvCxnSpPr>
          <p:spPr bwMode="auto">
            <a:xfrm flipV="1">
              <a:off x="9271073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71" name="Conector reto 67"/>
            <p:cNvCxnSpPr>
              <a:cxnSpLocks noChangeShapeType="1"/>
            </p:cNvCxnSpPr>
            <p:nvPr/>
          </p:nvCxnSpPr>
          <p:spPr bwMode="auto">
            <a:xfrm>
              <a:off x="9428806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72" name="Conector reto 68"/>
            <p:cNvCxnSpPr>
              <a:cxnSpLocks noChangeShapeType="1"/>
            </p:cNvCxnSpPr>
            <p:nvPr/>
          </p:nvCxnSpPr>
          <p:spPr bwMode="auto">
            <a:xfrm>
              <a:off x="9416055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73" name="Conector reto 69"/>
            <p:cNvCxnSpPr>
              <a:cxnSpLocks noChangeShapeType="1"/>
            </p:cNvCxnSpPr>
            <p:nvPr/>
          </p:nvCxnSpPr>
          <p:spPr bwMode="auto">
            <a:xfrm>
              <a:off x="9575946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74" name="Conector reto 70"/>
            <p:cNvCxnSpPr>
              <a:cxnSpLocks noChangeShapeType="1"/>
            </p:cNvCxnSpPr>
            <p:nvPr/>
          </p:nvCxnSpPr>
          <p:spPr bwMode="auto">
            <a:xfrm flipV="1">
              <a:off x="9587629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75" name="Conector reto 71"/>
            <p:cNvCxnSpPr>
              <a:cxnSpLocks noChangeShapeType="1"/>
            </p:cNvCxnSpPr>
            <p:nvPr/>
          </p:nvCxnSpPr>
          <p:spPr bwMode="auto">
            <a:xfrm>
              <a:off x="9747571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218" name="Forma livre 76"/>
          <p:cNvSpPr>
            <a:spLocks/>
          </p:cNvSpPr>
          <p:nvPr/>
        </p:nvSpPr>
        <p:spPr bwMode="auto">
          <a:xfrm>
            <a:off x="4570920" y="3873287"/>
            <a:ext cx="246266" cy="560579"/>
          </a:xfrm>
          <a:custGeom>
            <a:avLst/>
            <a:gdLst>
              <a:gd name="T0" fmla="*/ 0 w 361950"/>
              <a:gd name="T1" fmla="*/ 415009 h 823622"/>
              <a:gd name="T2" fmla="*/ 59531 w 361950"/>
              <a:gd name="T3" fmla="*/ 166221 h 823622"/>
              <a:gd name="T4" fmla="*/ 95250 w 361950"/>
              <a:gd name="T5" fmla="*/ 609066 h 823622"/>
              <a:gd name="T6" fmla="*/ 147637 w 361950"/>
              <a:gd name="T7" fmla="*/ 2061 h 823622"/>
              <a:gd name="T8" fmla="*/ 154781 w 361950"/>
              <a:gd name="T9" fmla="*/ 860340 h 823622"/>
              <a:gd name="T10" fmla="*/ 228600 w 361950"/>
              <a:gd name="T11" fmla="*/ 79151 h 823622"/>
              <a:gd name="T12" fmla="*/ 257175 w 361950"/>
              <a:gd name="T13" fmla="*/ 653846 h 823622"/>
              <a:gd name="T14" fmla="*/ 290512 w 361950"/>
              <a:gd name="T15" fmla="*/ 233393 h 823622"/>
              <a:gd name="T16" fmla="*/ 330993 w 361950"/>
              <a:gd name="T17" fmla="*/ 415009 h 823622"/>
              <a:gd name="T18" fmla="*/ 361950 w 361950"/>
              <a:gd name="T19" fmla="*/ 315494 h 823622"/>
              <a:gd name="T20" fmla="*/ 361950 w 361950"/>
              <a:gd name="T21" fmla="*/ 315494 h 8236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1950" h="823622">
                <a:moveTo>
                  <a:pt x="0" y="397224"/>
                </a:moveTo>
                <a:cubicBezTo>
                  <a:pt x="21828" y="262683"/>
                  <a:pt x="43656" y="128143"/>
                  <a:pt x="59531" y="159099"/>
                </a:cubicBezTo>
                <a:cubicBezTo>
                  <a:pt x="75406" y="190055"/>
                  <a:pt x="80566" y="609156"/>
                  <a:pt x="95250" y="582962"/>
                </a:cubicBezTo>
                <a:cubicBezTo>
                  <a:pt x="109934" y="556768"/>
                  <a:pt x="137715" y="-38147"/>
                  <a:pt x="147637" y="1937"/>
                </a:cubicBezTo>
                <a:cubicBezTo>
                  <a:pt x="157559" y="42021"/>
                  <a:pt x="141287" y="811165"/>
                  <a:pt x="154781" y="823468"/>
                </a:cubicBezTo>
                <a:cubicBezTo>
                  <a:pt x="168275" y="835771"/>
                  <a:pt x="211534" y="108697"/>
                  <a:pt x="228600" y="75756"/>
                </a:cubicBezTo>
                <a:cubicBezTo>
                  <a:pt x="245666" y="42815"/>
                  <a:pt x="246856" y="601218"/>
                  <a:pt x="257175" y="625824"/>
                </a:cubicBezTo>
                <a:cubicBezTo>
                  <a:pt x="267494" y="650430"/>
                  <a:pt x="278209" y="261493"/>
                  <a:pt x="290512" y="223393"/>
                </a:cubicBezTo>
                <a:cubicBezTo>
                  <a:pt x="302815" y="185293"/>
                  <a:pt x="319087" y="384127"/>
                  <a:pt x="330993" y="397224"/>
                </a:cubicBezTo>
                <a:cubicBezTo>
                  <a:pt x="342899" y="410321"/>
                  <a:pt x="361950" y="301974"/>
                  <a:pt x="361950" y="301974"/>
                </a:cubicBezTo>
              </a:path>
            </a:pathLst>
          </a:custGeom>
          <a:noFill/>
          <a:ln w="25273" cap="flat" cmpd="sng" algn="ctr">
            <a:solidFill>
              <a:srgbClr val="16702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8219" name="Grupo 77"/>
          <p:cNvGrpSpPr>
            <a:grpSpLocks/>
          </p:cNvGrpSpPr>
          <p:nvPr/>
        </p:nvGrpSpPr>
        <p:grpSpPr bwMode="auto">
          <a:xfrm>
            <a:off x="3200257" y="4041785"/>
            <a:ext cx="664269" cy="97210"/>
            <a:chOff x="8782892" y="4829175"/>
            <a:chExt cx="976362" cy="144016"/>
          </a:xfrm>
        </p:grpSpPr>
        <p:cxnSp>
          <p:nvCxnSpPr>
            <p:cNvPr id="8252" name="Conector reto 78"/>
            <p:cNvCxnSpPr>
              <a:cxnSpLocks noChangeShapeType="1"/>
            </p:cNvCxnSpPr>
            <p:nvPr/>
          </p:nvCxnSpPr>
          <p:spPr bwMode="auto">
            <a:xfrm>
              <a:off x="8782892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3" name="Conector reto 79"/>
            <p:cNvCxnSpPr>
              <a:cxnSpLocks noChangeShapeType="1"/>
            </p:cNvCxnSpPr>
            <p:nvPr/>
          </p:nvCxnSpPr>
          <p:spPr bwMode="auto">
            <a:xfrm>
              <a:off x="8941989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4" name="Conector reto 80"/>
            <p:cNvCxnSpPr>
              <a:cxnSpLocks noChangeShapeType="1"/>
            </p:cNvCxnSpPr>
            <p:nvPr/>
          </p:nvCxnSpPr>
          <p:spPr bwMode="auto">
            <a:xfrm flipV="1">
              <a:off x="8954466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5" name="Conector reto 81"/>
            <p:cNvCxnSpPr>
              <a:cxnSpLocks noChangeShapeType="1"/>
            </p:cNvCxnSpPr>
            <p:nvPr/>
          </p:nvCxnSpPr>
          <p:spPr bwMode="auto">
            <a:xfrm>
              <a:off x="9111233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6" name="Conector reto 82"/>
            <p:cNvCxnSpPr>
              <a:cxnSpLocks noChangeShapeType="1"/>
            </p:cNvCxnSpPr>
            <p:nvPr/>
          </p:nvCxnSpPr>
          <p:spPr bwMode="auto">
            <a:xfrm>
              <a:off x="9099499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7" name="Conector reto 83"/>
            <p:cNvCxnSpPr>
              <a:cxnSpLocks noChangeShapeType="1"/>
            </p:cNvCxnSpPr>
            <p:nvPr/>
          </p:nvCxnSpPr>
          <p:spPr bwMode="auto">
            <a:xfrm>
              <a:off x="9256215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8" name="Conector reto 84"/>
            <p:cNvCxnSpPr>
              <a:cxnSpLocks noChangeShapeType="1"/>
            </p:cNvCxnSpPr>
            <p:nvPr/>
          </p:nvCxnSpPr>
          <p:spPr bwMode="auto">
            <a:xfrm flipV="1">
              <a:off x="9271073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9" name="Conector reto 85"/>
            <p:cNvCxnSpPr>
              <a:cxnSpLocks noChangeShapeType="1"/>
            </p:cNvCxnSpPr>
            <p:nvPr/>
          </p:nvCxnSpPr>
          <p:spPr bwMode="auto">
            <a:xfrm>
              <a:off x="9428806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60" name="Conector reto 86"/>
            <p:cNvCxnSpPr>
              <a:cxnSpLocks noChangeShapeType="1"/>
            </p:cNvCxnSpPr>
            <p:nvPr/>
          </p:nvCxnSpPr>
          <p:spPr bwMode="auto">
            <a:xfrm>
              <a:off x="9416055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61" name="Conector reto 87"/>
            <p:cNvCxnSpPr>
              <a:cxnSpLocks noChangeShapeType="1"/>
            </p:cNvCxnSpPr>
            <p:nvPr/>
          </p:nvCxnSpPr>
          <p:spPr bwMode="auto">
            <a:xfrm>
              <a:off x="9575946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62" name="Conector reto 88"/>
            <p:cNvCxnSpPr>
              <a:cxnSpLocks noChangeShapeType="1"/>
            </p:cNvCxnSpPr>
            <p:nvPr/>
          </p:nvCxnSpPr>
          <p:spPr bwMode="auto">
            <a:xfrm flipV="1">
              <a:off x="9587629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63" name="Conector reto 89"/>
            <p:cNvCxnSpPr>
              <a:cxnSpLocks noChangeShapeType="1"/>
            </p:cNvCxnSpPr>
            <p:nvPr/>
          </p:nvCxnSpPr>
          <p:spPr bwMode="auto">
            <a:xfrm>
              <a:off x="9747571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20" name="Grupo 90"/>
          <p:cNvGrpSpPr>
            <a:grpSpLocks/>
          </p:cNvGrpSpPr>
          <p:nvPr/>
        </p:nvGrpSpPr>
        <p:grpSpPr bwMode="auto">
          <a:xfrm>
            <a:off x="4251207" y="2571751"/>
            <a:ext cx="664270" cy="97210"/>
            <a:chOff x="8782892" y="4829175"/>
            <a:chExt cx="976362" cy="144016"/>
          </a:xfrm>
        </p:grpSpPr>
        <p:cxnSp>
          <p:nvCxnSpPr>
            <p:cNvPr id="8240" name="Conector reto 91"/>
            <p:cNvCxnSpPr>
              <a:cxnSpLocks noChangeShapeType="1"/>
            </p:cNvCxnSpPr>
            <p:nvPr/>
          </p:nvCxnSpPr>
          <p:spPr bwMode="auto">
            <a:xfrm>
              <a:off x="8782892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1" name="Conector reto 92"/>
            <p:cNvCxnSpPr>
              <a:cxnSpLocks noChangeShapeType="1"/>
            </p:cNvCxnSpPr>
            <p:nvPr/>
          </p:nvCxnSpPr>
          <p:spPr bwMode="auto">
            <a:xfrm>
              <a:off x="8941989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2" name="Conector reto 93"/>
            <p:cNvCxnSpPr>
              <a:cxnSpLocks noChangeShapeType="1"/>
            </p:cNvCxnSpPr>
            <p:nvPr/>
          </p:nvCxnSpPr>
          <p:spPr bwMode="auto">
            <a:xfrm flipV="1">
              <a:off x="8954466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3" name="Conector reto 94"/>
            <p:cNvCxnSpPr>
              <a:cxnSpLocks noChangeShapeType="1"/>
            </p:cNvCxnSpPr>
            <p:nvPr/>
          </p:nvCxnSpPr>
          <p:spPr bwMode="auto">
            <a:xfrm>
              <a:off x="9111233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4" name="Conector reto 95"/>
            <p:cNvCxnSpPr>
              <a:cxnSpLocks noChangeShapeType="1"/>
            </p:cNvCxnSpPr>
            <p:nvPr/>
          </p:nvCxnSpPr>
          <p:spPr bwMode="auto">
            <a:xfrm>
              <a:off x="9099499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5" name="Conector reto 96"/>
            <p:cNvCxnSpPr>
              <a:cxnSpLocks noChangeShapeType="1"/>
            </p:cNvCxnSpPr>
            <p:nvPr/>
          </p:nvCxnSpPr>
          <p:spPr bwMode="auto">
            <a:xfrm>
              <a:off x="9256215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6" name="Conector reto 97"/>
            <p:cNvCxnSpPr>
              <a:cxnSpLocks noChangeShapeType="1"/>
            </p:cNvCxnSpPr>
            <p:nvPr/>
          </p:nvCxnSpPr>
          <p:spPr bwMode="auto">
            <a:xfrm flipV="1">
              <a:off x="9271073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7" name="Conector reto 98"/>
            <p:cNvCxnSpPr>
              <a:cxnSpLocks noChangeShapeType="1"/>
            </p:cNvCxnSpPr>
            <p:nvPr/>
          </p:nvCxnSpPr>
          <p:spPr bwMode="auto">
            <a:xfrm>
              <a:off x="9428806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8" name="Conector reto 99"/>
            <p:cNvCxnSpPr>
              <a:cxnSpLocks noChangeShapeType="1"/>
            </p:cNvCxnSpPr>
            <p:nvPr/>
          </p:nvCxnSpPr>
          <p:spPr bwMode="auto">
            <a:xfrm>
              <a:off x="9416055" y="4973191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49" name="Conector reto 100"/>
            <p:cNvCxnSpPr>
              <a:cxnSpLocks noChangeShapeType="1"/>
            </p:cNvCxnSpPr>
            <p:nvPr/>
          </p:nvCxnSpPr>
          <p:spPr bwMode="auto">
            <a:xfrm>
              <a:off x="9575946" y="4829175"/>
              <a:ext cx="183308" cy="0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0" name="Conector reto 101"/>
            <p:cNvCxnSpPr>
              <a:cxnSpLocks noChangeShapeType="1"/>
            </p:cNvCxnSpPr>
            <p:nvPr/>
          </p:nvCxnSpPr>
          <p:spPr bwMode="auto">
            <a:xfrm flipV="1">
              <a:off x="9587629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51" name="Conector reto 102"/>
            <p:cNvCxnSpPr>
              <a:cxnSpLocks noChangeShapeType="1"/>
            </p:cNvCxnSpPr>
            <p:nvPr/>
          </p:nvCxnSpPr>
          <p:spPr bwMode="auto">
            <a:xfrm>
              <a:off x="9747571" y="4829175"/>
              <a:ext cx="0" cy="144016"/>
            </a:xfrm>
            <a:prstGeom prst="line">
              <a:avLst/>
            </a:prstGeom>
            <a:noFill/>
            <a:ln w="25273" algn="ctr">
              <a:solidFill>
                <a:srgbClr val="16702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221" name="Conector reto 16"/>
          <p:cNvCxnSpPr>
            <a:cxnSpLocks noChangeShapeType="1"/>
            <a:stCxn id="8195" idx="2"/>
          </p:cNvCxnSpPr>
          <p:nvPr/>
        </p:nvCxnSpPr>
        <p:spPr bwMode="auto">
          <a:xfrm>
            <a:off x="2951831" y="3755555"/>
            <a:ext cx="0" cy="699913"/>
          </a:xfrm>
          <a:prstGeom prst="line">
            <a:avLst/>
          </a:prstGeom>
          <a:noFill/>
          <a:ln w="25273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22" name="Conector reto 106"/>
          <p:cNvCxnSpPr>
            <a:cxnSpLocks noChangeShapeType="1"/>
            <a:stCxn id="8210" idx="2"/>
          </p:cNvCxnSpPr>
          <p:nvPr/>
        </p:nvCxnSpPr>
        <p:spPr bwMode="auto">
          <a:xfrm>
            <a:off x="3890449" y="3755555"/>
            <a:ext cx="0" cy="699913"/>
          </a:xfrm>
          <a:prstGeom prst="line">
            <a:avLst/>
          </a:prstGeom>
          <a:noFill/>
          <a:ln w="25273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23" name="Conector reto 107"/>
          <p:cNvCxnSpPr>
            <a:cxnSpLocks noChangeShapeType="1"/>
            <a:stCxn id="8211" idx="2"/>
          </p:cNvCxnSpPr>
          <p:nvPr/>
        </p:nvCxnSpPr>
        <p:spPr bwMode="auto">
          <a:xfrm>
            <a:off x="4870112" y="3755555"/>
            <a:ext cx="0" cy="699913"/>
          </a:xfrm>
          <a:prstGeom prst="line">
            <a:avLst/>
          </a:prstGeom>
          <a:noFill/>
          <a:ln w="25273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24" name="Conector reto 116"/>
          <p:cNvCxnSpPr>
            <a:cxnSpLocks noChangeShapeType="1"/>
            <a:stCxn id="8212" idx="2"/>
          </p:cNvCxnSpPr>
          <p:nvPr/>
        </p:nvCxnSpPr>
        <p:spPr bwMode="auto">
          <a:xfrm>
            <a:off x="5842214" y="3755555"/>
            <a:ext cx="0" cy="699913"/>
          </a:xfrm>
          <a:prstGeom prst="line">
            <a:avLst/>
          </a:prstGeom>
          <a:noFill/>
          <a:ln w="25273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25" name="Elipse 7209"/>
          <p:cNvSpPr>
            <a:spLocks noChangeArrowheads="1"/>
          </p:cNvSpPr>
          <p:nvPr/>
        </p:nvSpPr>
        <p:spPr bwMode="auto">
          <a:xfrm>
            <a:off x="2514385" y="4433866"/>
            <a:ext cx="1726021" cy="470929"/>
          </a:xfrm>
          <a:prstGeom prst="ellipse">
            <a:avLst/>
          </a:prstGeom>
          <a:solidFill>
            <a:srgbClr val="00B8FF"/>
          </a:solidFill>
          <a:ln w="25273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/>
              <a:t>Operadora (PSTN)</a:t>
            </a:r>
          </a:p>
        </p:txBody>
      </p:sp>
      <p:sp>
        <p:nvSpPr>
          <p:cNvPr id="8226" name="Retângulo 7210"/>
          <p:cNvSpPr>
            <a:spLocks noChangeArrowheads="1"/>
          </p:cNvSpPr>
          <p:nvPr/>
        </p:nvSpPr>
        <p:spPr bwMode="auto">
          <a:xfrm>
            <a:off x="1289536" y="514135"/>
            <a:ext cx="6613535" cy="3309467"/>
          </a:xfrm>
          <a:prstGeom prst="rect">
            <a:avLst/>
          </a:prstGeom>
          <a:noFill/>
          <a:ln w="25273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cxnSp>
        <p:nvCxnSpPr>
          <p:cNvPr id="8227" name="Conector de seta reta 237"/>
          <p:cNvCxnSpPr>
            <a:cxnSpLocks noChangeShapeType="1"/>
            <a:stCxn id="8198" idx="2"/>
          </p:cNvCxnSpPr>
          <p:nvPr/>
        </p:nvCxnSpPr>
        <p:spPr bwMode="auto">
          <a:xfrm>
            <a:off x="5514940" y="1422510"/>
            <a:ext cx="2160" cy="1296136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28" name="Conector de seta reta 170"/>
          <p:cNvCxnSpPr>
            <a:cxnSpLocks noChangeShapeType="1"/>
          </p:cNvCxnSpPr>
          <p:nvPr/>
        </p:nvCxnSpPr>
        <p:spPr bwMode="auto">
          <a:xfrm>
            <a:off x="4131314" y="2424855"/>
            <a:ext cx="0" cy="83276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29" name="Conector de seta reta 170"/>
          <p:cNvCxnSpPr>
            <a:cxnSpLocks noChangeShapeType="1"/>
          </p:cNvCxnSpPr>
          <p:nvPr/>
        </p:nvCxnSpPr>
        <p:spPr bwMode="auto">
          <a:xfrm>
            <a:off x="5159583" y="2424855"/>
            <a:ext cx="6481" cy="83276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0" name="Conector de seta reta 170"/>
          <p:cNvCxnSpPr>
            <a:cxnSpLocks noChangeShapeType="1"/>
          </p:cNvCxnSpPr>
          <p:nvPr/>
        </p:nvCxnSpPr>
        <p:spPr bwMode="auto">
          <a:xfrm>
            <a:off x="6090640" y="2424855"/>
            <a:ext cx="0" cy="83276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1" name="Conector reto 243"/>
          <p:cNvCxnSpPr>
            <a:cxnSpLocks noChangeShapeType="1"/>
          </p:cNvCxnSpPr>
          <p:nvPr/>
        </p:nvCxnSpPr>
        <p:spPr bwMode="auto">
          <a:xfrm flipV="1">
            <a:off x="3240221" y="2914147"/>
            <a:ext cx="4407943" cy="1080"/>
          </a:xfrm>
          <a:prstGeom prst="line">
            <a:avLst/>
          </a:prstGeom>
          <a:noFill/>
          <a:ln w="5715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2" name="Conector de seta reta 207"/>
          <p:cNvCxnSpPr>
            <a:cxnSpLocks noChangeShapeType="1"/>
          </p:cNvCxnSpPr>
          <p:nvPr/>
        </p:nvCxnSpPr>
        <p:spPr bwMode="auto">
          <a:xfrm flipH="1">
            <a:off x="4569841" y="2915227"/>
            <a:ext cx="2160" cy="342396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3" name="Conector de seta reta 207"/>
          <p:cNvCxnSpPr>
            <a:cxnSpLocks noChangeShapeType="1"/>
          </p:cNvCxnSpPr>
          <p:nvPr/>
        </p:nvCxnSpPr>
        <p:spPr bwMode="auto">
          <a:xfrm>
            <a:off x="5550583" y="2915227"/>
            <a:ext cx="0" cy="342396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4" name="Conector de seta reta 207"/>
          <p:cNvCxnSpPr>
            <a:cxnSpLocks noChangeShapeType="1"/>
          </p:cNvCxnSpPr>
          <p:nvPr/>
        </p:nvCxnSpPr>
        <p:spPr bwMode="auto">
          <a:xfrm>
            <a:off x="7609280" y="2163468"/>
            <a:ext cx="0" cy="726916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5" name="Conector de seta reta 176"/>
          <p:cNvCxnSpPr>
            <a:cxnSpLocks noChangeShapeType="1"/>
          </p:cNvCxnSpPr>
          <p:nvPr/>
        </p:nvCxnSpPr>
        <p:spPr bwMode="auto">
          <a:xfrm flipV="1">
            <a:off x="4767501" y="1423590"/>
            <a:ext cx="0" cy="100126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6" name="Conector de seta reta 176"/>
          <p:cNvCxnSpPr>
            <a:cxnSpLocks noChangeShapeType="1"/>
          </p:cNvCxnSpPr>
          <p:nvPr/>
        </p:nvCxnSpPr>
        <p:spPr bwMode="auto">
          <a:xfrm flipV="1">
            <a:off x="3003676" y="1423590"/>
            <a:ext cx="0" cy="100126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7" name="Conector de seta reta 207"/>
          <p:cNvCxnSpPr>
            <a:cxnSpLocks noChangeShapeType="1"/>
          </p:cNvCxnSpPr>
          <p:nvPr/>
        </p:nvCxnSpPr>
        <p:spPr bwMode="auto">
          <a:xfrm flipH="1">
            <a:off x="3639863" y="2886063"/>
            <a:ext cx="1080" cy="371559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38" name="Picture 59" descr="G:\Leucotron 2013\fotos\Fotos Produtos Leucotron\Orbit\Orbitl-Go-sem-fun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53" y="4482471"/>
            <a:ext cx="587582" cy="50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9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0" y="4488952"/>
            <a:ext cx="449327" cy="43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53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o 49"/>
          <p:cNvGrpSpPr>
            <a:grpSpLocks/>
          </p:cNvGrpSpPr>
          <p:nvPr/>
        </p:nvGrpSpPr>
        <p:grpSpPr bwMode="auto">
          <a:xfrm>
            <a:off x="3347152" y="2351408"/>
            <a:ext cx="999105" cy="612424"/>
            <a:chOff x="4579986" y="2879724"/>
            <a:chExt cx="1468438" cy="900113"/>
          </a:xfrm>
        </p:grpSpPr>
        <p:pic>
          <p:nvPicPr>
            <p:cNvPr id="1436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986" y="2879724"/>
              <a:ext cx="1468438" cy="90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68" name="Text Box 15"/>
            <p:cNvSpPr txBox="1">
              <a:spLocks noChangeArrowheads="1"/>
            </p:cNvSpPr>
            <p:nvPr/>
          </p:nvSpPr>
          <p:spPr bwMode="auto">
            <a:xfrm>
              <a:off x="4784774" y="3186112"/>
              <a:ext cx="1260475" cy="30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1235" tIns="31842" rIns="61235" bIns="31842">
              <a:spAutoFit/>
            </a:bodyPr>
            <a:lstStyle>
              <a:lvl1pPr>
                <a:lnSpc>
                  <a:spcPct val="67000"/>
                </a:lnSpc>
                <a:spcAft>
                  <a:spcPts val="13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lnSpc>
                  <a:spcPct val="67000"/>
                </a:lnSpc>
                <a:spcAft>
                  <a:spcPts val="11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lnSpc>
                  <a:spcPct val="67000"/>
                </a:lnSpc>
                <a:spcAft>
                  <a:spcPts val="8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lnSpc>
                  <a:spcPct val="67000"/>
                </a:lnSpc>
                <a:spcAft>
                  <a:spcPts val="5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lnSpc>
                  <a:spcPct val="67000"/>
                </a:lnSpc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>
                <a:lnSpc>
                  <a:spcPct val="70000"/>
                </a:lnSpc>
                <a:spcAft>
                  <a:spcPct val="0"/>
                </a:spcAft>
              </a:pPr>
              <a:r>
                <a:rPr lang="en-GB" altLang="pt-BR" sz="1361">
                  <a:solidFill>
                    <a:schemeClr val="tx1"/>
                  </a:solidFill>
                  <a:latin typeface="Futura Bk BT" pitchFamily="34" charset="0"/>
                </a:rPr>
                <a:t>REDE</a:t>
              </a:r>
            </a:p>
          </p:txBody>
        </p:sp>
      </p:grpSp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2024013" y="115573"/>
            <a:ext cx="5977348" cy="276999"/>
          </a:xfrm>
          <a:prstGeom prst="roundRect">
            <a:avLst>
              <a:gd name="adj" fmla="val 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04598" algn="l"/>
                <a:tab pos="610277" algn="l"/>
                <a:tab pos="915954" algn="l"/>
                <a:tab pos="1221633" algn="l"/>
                <a:tab pos="1527311" algn="l"/>
                <a:tab pos="1832989" algn="l"/>
                <a:tab pos="2138667" algn="l"/>
                <a:tab pos="2444346" algn="l"/>
                <a:tab pos="2750024" algn="l"/>
                <a:tab pos="3055702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49" algn="l"/>
                <a:tab pos="5501128" algn="l"/>
                <a:tab pos="5806806" algn="l"/>
                <a:tab pos="6112484" algn="l"/>
              </a:tabLs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  <a:ea typeface="msmincho" charset="0"/>
                <a:cs typeface="msmincho" charset="0"/>
              </a:rPr>
              <a:t>COMUTAÇÃO IP</a:t>
            </a:r>
          </a:p>
        </p:txBody>
      </p:sp>
      <p:cxnSp>
        <p:nvCxnSpPr>
          <p:cNvPr id="14340" name="Conector reto 269"/>
          <p:cNvCxnSpPr>
            <a:cxnSpLocks noChangeShapeType="1"/>
          </p:cNvCxnSpPr>
          <p:nvPr/>
        </p:nvCxnSpPr>
        <p:spPr bwMode="auto">
          <a:xfrm flipH="1">
            <a:off x="2462539" y="2559869"/>
            <a:ext cx="1015307" cy="991544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1" name="Conector reto 269"/>
          <p:cNvCxnSpPr>
            <a:cxnSpLocks noChangeShapeType="1"/>
            <a:stCxn id="14367" idx="2"/>
          </p:cNvCxnSpPr>
          <p:nvPr/>
        </p:nvCxnSpPr>
        <p:spPr bwMode="auto">
          <a:xfrm>
            <a:off x="3847244" y="2963831"/>
            <a:ext cx="139335" cy="58758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Conector reto 269"/>
          <p:cNvCxnSpPr>
            <a:cxnSpLocks noChangeShapeType="1"/>
            <a:stCxn id="14368" idx="3"/>
          </p:cNvCxnSpPr>
          <p:nvPr/>
        </p:nvCxnSpPr>
        <p:spPr bwMode="auto">
          <a:xfrm>
            <a:off x="4344097" y="2665313"/>
            <a:ext cx="1259412" cy="886101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43" name="Picture 15" descr="C:\Users\valtercalixto\Desktop\computa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30" y="502254"/>
            <a:ext cx="1575886" cy="11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4" name="Conector reto 269"/>
          <p:cNvCxnSpPr>
            <a:cxnSpLocks noChangeShapeType="1"/>
            <a:stCxn id="14343" idx="1"/>
            <a:endCxn id="14367" idx="0"/>
          </p:cNvCxnSpPr>
          <p:nvPr/>
        </p:nvCxnSpPr>
        <p:spPr bwMode="auto">
          <a:xfrm flipH="1">
            <a:off x="3847244" y="1082274"/>
            <a:ext cx="2341686" cy="1269134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CaixaDeTexto 80"/>
          <p:cNvSpPr txBox="1">
            <a:spLocks noChangeArrowheads="1"/>
          </p:cNvSpPr>
          <p:nvPr/>
        </p:nvSpPr>
        <p:spPr bwMode="auto">
          <a:xfrm>
            <a:off x="6482721" y="1690378"/>
            <a:ext cx="1067921" cy="2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Servidor SIP</a:t>
            </a:r>
          </a:p>
        </p:txBody>
      </p:sp>
      <p:sp>
        <p:nvSpPr>
          <p:cNvPr id="14346" name="CaixaDeTexto 81"/>
          <p:cNvSpPr txBox="1">
            <a:spLocks noChangeArrowheads="1"/>
          </p:cNvSpPr>
          <p:nvPr/>
        </p:nvSpPr>
        <p:spPr bwMode="auto">
          <a:xfrm>
            <a:off x="1846158" y="4041785"/>
            <a:ext cx="973536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End Point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Telefone IP</a:t>
            </a:r>
          </a:p>
        </p:txBody>
      </p:sp>
      <p:cxnSp>
        <p:nvCxnSpPr>
          <p:cNvPr id="14347" name="Conector de seta reta 104"/>
          <p:cNvCxnSpPr>
            <a:cxnSpLocks noChangeShapeType="1"/>
          </p:cNvCxnSpPr>
          <p:nvPr/>
        </p:nvCxnSpPr>
        <p:spPr bwMode="auto">
          <a:xfrm flipV="1">
            <a:off x="3298547" y="955902"/>
            <a:ext cx="2890383" cy="1376064"/>
          </a:xfrm>
          <a:prstGeom prst="straightConnector1">
            <a:avLst/>
          </a:prstGeom>
          <a:noFill/>
          <a:ln w="25273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Conector de seta reta 104"/>
          <p:cNvCxnSpPr>
            <a:cxnSpLocks noChangeShapeType="1"/>
          </p:cNvCxnSpPr>
          <p:nvPr/>
        </p:nvCxnSpPr>
        <p:spPr bwMode="auto">
          <a:xfrm flipV="1">
            <a:off x="3200257" y="809006"/>
            <a:ext cx="2988673" cy="1419269"/>
          </a:xfrm>
          <a:prstGeom prst="straightConnector1">
            <a:avLst/>
          </a:prstGeom>
          <a:noFill/>
          <a:ln w="25273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Conector de seta reta 104"/>
          <p:cNvCxnSpPr>
            <a:cxnSpLocks noChangeShapeType="1"/>
          </p:cNvCxnSpPr>
          <p:nvPr/>
        </p:nvCxnSpPr>
        <p:spPr bwMode="auto">
          <a:xfrm flipH="1">
            <a:off x="2386931" y="2331966"/>
            <a:ext cx="911616" cy="1219448"/>
          </a:xfrm>
          <a:prstGeom prst="straightConnector1">
            <a:avLst/>
          </a:prstGeom>
          <a:noFill/>
          <a:ln w="25273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Conector de seta reta 104"/>
          <p:cNvCxnSpPr>
            <a:cxnSpLocks noChangeShapeType="1"/>
          </p:cNvCxnSpPr>
          <p:nvPr/>
        </p:nvCxnSpPr>
        <p:spPr bwMode="auto">
          <a:xfrm flipH="1">
            <a:off x="2288641" y="2228275"/>
            <a:ext cx="911616" cy="1323139"/>
          </a:xfrm>
          <a:prstGeom prst="straightConnector1">
            <a:avLst/>
          </a:prstGeom>
          <a:noFill/>
          <a:ln w="25273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1" name="CaixaDeTexto 82"/>
          <p:cNvSpPr txBox="1">
            <a:spLocks noChangeArrowheads="1"/>
          </p:cNvSpPr>
          <p:nvPr/>
        </p:nvSpPr>
        <p:spPr bwMode="auto">
          <a:xfrm>
            <a:off x="3706830" y="1690378"/>
            <a:ext cx="436338" cy="2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solidFill>
                  <a:srgbClr val="FF0000"/>
                </a:solidFill>
                <a:latin typeface="Futura Bk BT" pitchFamily="34" charset="0"/>
              </a:rPr>
              <a:t>SIP</a:t>
            </a:r>
          </a:p>
        </p:txBody>
      </p:sp>
      <p:cxnSp>
        <p:nvCxnSpPr>
          <p:cNvPr id="14352" name="Conector de seta reta 104"/>
          <p:cNvCxnSpPr>
            <a:cxnSpLocks noChangeShapeType="1"/>
          </p:cNvCxnSpPr>
          <p:nvPr/>
        </p:nvCxnSpPr>
        <p:spPr bwMode="auto">
          <a:xfrm flipH="1">
            <a:off x="2582432" y="2890384"/>
            <a:ext cx="716115" cy="705314"/>
          </a:xfrm>
          <a:prstGeom prst="straightConnector1">
            <a:avLst/>
          </a:prstGeom>
          <a:noFill/>
          <a:ln w="25273" algn="ctr">
            <a:solidFill>
              <a:srgbClr val="20A63A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3" name="Conector de seta reta 104"/>
          <p:cNvCxnSpPr>
            <a:cxnSpLocks noChangeShapeType="1"/>
          </p:cNvCxnSpPr>
          <p:nvPr/>
        </p:nvCxnSpPr>
        <p:spPr bwMode="auto">
          <a:xfrm>
            <a:off x="3768397" y="2985434"/>
            <a:ext cx="117732" cy="610264"/>
          </a:xfrm>
          <a:prstGeom prst="straightConnector1">
            <a:avLst/>
          </a:prstGeom>
          <a:noFill/>
          <a:ln w="25273" algn="ctr">
            <a:solidFill>
              <a:srgbClr val="20A63A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4" name="Conector de seta reta 104"/>
          <p:cNvCxnSpPr>
            <a:cxnSpLocks noChangeShapeType="1"/>
          </p:cNvCxnSpPr>
          <p:nvPr/>
        </p:nvCxnSpPr>
        <p:spPr bwMode="auto">
          <a:xfrm flipH="1" flipV="1">
            <a:off x="3298547" y="2890384"/>
            <a:ext cx="469850" cy="73448"/>
          </a:xfrm>
          <a:prstGeom prst="straightConnector1">
            <a:avLst/>
          </a:prstGeom>
          <a:noFill/>
          <a:ln w="25273" algn="ctr">
            <a:solidFill>
              <a:srgbClr val="20A6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5" name="CaixaDeTexto 82"/>
          <p:cNvSpPr txBox="1">
            <a:spLocks noChangeArrowheads="1"/>
          </p:cNvSpPr>
          <p:nvPr/>
        </p:nvSpPr>
        <p:spPr bwMode="auto">
          <a:xfrm>
            <a:off x="3363354" y="2960592"/>
            <a:ext cx="496033" cy="2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solidFill>
                  <a:srgbClr val="1B8730"/>
                </a:solidFill>
                <a:latin typeface="Futura Bk BT" pitchFamily="34" charset="0"/>
              </a:rPr>
              <a:t>RTP</a:t>
            </a:r>
          </a:p>
        </p:txBody>
      </p:sp>
      <p:pic>
        <p:nvPicPr>
          <p:cNvPr id="14356" name="Imagem 58" descr="Z:\Material de comunicação Leucotron\Fotos\Fotos Produtos Leucotron\orbit-go-ip-DSC_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78" y="3436921"/>
            <a:ext cx="982903" cy="7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Imagem 58" descr="Z:\Material de comunicação Leucotron\Fotos\Fotos Produtos Leucotron\orbit-go-ip-DSC_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97" y="3453123"/>
            <a:ext cx="982903" cy="7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Imagem 58" descr="Z:\Material de comunicação Leucotron\Fotos\Fotos Produtos Leucotron\orbit-go-ip-DSC_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32" y="3436921"/>
            <a:ext cx="982903" cy="7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CaixaDeTexto 81"/>
          <p:cNvSpPr txBox="1">
            <a:spLocks noChangeArrowheads="1"/>
          </p:cNvSpPr>
          <p:nvPr/>
        </p:nvSpPr>
        <p:spPr bwMode="auto">
          <a:xfrm>
            <a:off x="5050314" y="4041785"/>
            <a:ext cx="973536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End Point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Telefone IP</a:t>
            </a:r>
          </a:p>
        </p:txBody>
      </p:sp>
      <p:sp>
        <p:nvSpPr>
          <p:cNvPr id="14360" name="CaixaDeTexto 81"/>
          <p:cNvSpPr txBox="1">
            <a:spLocks noChangeArrowheads="1"/>
          </p:cNvSpPr>
          <p:nvPr/>
        </p:nvSpPr>
        <p:spPr bwMode="auto">
          <a:xfrm>
            <a:off x="3413942" y="4041785"/>
            <a:ext cx="973536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End Point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Telefone IP</a:t>
            </a:r>
          </a:p>
        </p:txBody>
      </p:sp>
      <p:cxnSp>
        <p:nvCxnSpPr>
          <p:cNvPr id="14361" name="Conector de seta reta 104"/>
          <p:cNvCxnSpPr>
            <a:cxnSpLocks noChangeShapeType="1"/>
          </p:cNvCxnSpPr>
          <p:nvPr/>
        </p:nvCxnSpPr>
        <p:spPr bwMode="auto">
          <a:xfrm flipV="1">
            <a:off x="4179919" y="1346902"/>
            <a:ext cx="2009011" cy="1029348"/>
          </a:xfrm>
          <a:prstGeom prst="straightConnector1">
            <a:avLst/>
          </a:prstGeom>
          <a:noFill/>
          <a:ln w="25273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2" name="Conector de seta reta 104"/>
          <p:cNvCxnSpPr>
            <a:cxnSpLocks noChangeShapeType="1"/>
          </p:cNvCxnSpPr>
          <p:nvPr/>
        </p:nvCxnSpPr>
        <p:spPr bwMode="auto">
          <a:xfrm flipV="1">
            <a:off x="4081629" y="1200007"/>
            <a:ext cx="2107301" cy="1131959"/>
          </a:xfrm>
          <a:prstGeom prst="straightConnector1">
            <a:avLst/>
          </a:prstGeom>
          <a:noFill/>
          <a:ln w="25273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3" name="Conector de seta reta 104"/>
          <p:cNvCxnSpPr>
            <a:cxnSpLocks noChangeShapeType="1"/>
          </p:cNvCxnSpPr>
          <p:nvPr/>
        </p:nvCxnSpPr>
        <p:spPr bwMode="auto">
          <a:xfrm>
            <a:off x="4199361" y="2351407"/>
            <a:ext cx="0" cy="1303697"/>
          </a:xfrm>
          <a:prstGeom prst="straightConnector1">
            <a:avLst/>
          </a:prstGeom>
          <a:noFill/>
          <a:ln w="25273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4" name="Conector de seta reta 104"/>
          <p:cNvCxnSpPr>
            <a:cxnSpLocks noChangeShapeType="1"/>
          </p:cNvCxnSpPr>
          <p:nvPr/>
        </p:nvCxnSpPr>
        <p:spPr bwMode="auto">
          <a:xfrm>
            <a:off x="4101071" y="2331966"/>
            <a:ext cx="0" cy="1323139"/>
          </a:xfrm>
          <a:prstGeom prst="straightConnector1">
            <a:avLst/>
          </a:prstGeom>
          <a:noFill/>
          <a:ln w="25273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65" name="CaixaDeTexto 82"/>
          <p:cNvSpPr txBox="1">
            <a:spLocks noChangeArrowheads="1"/>
          </p:cNvSpPr>
          <p:nvPr/>
        </p:nvSpPr>
        <p:spPr bwMode="auto">
          <a:xfrm>
            <a:off x="4718896" y="2084619"/>
            <a:ext cx="436338" cy="2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solidFill>
                  <a:srgbClr val="FF0000"/>
                </a:solidFill>
                <a:latin typeface="Futura Bk BT" pitchFamily="34" charset="0"/>
              </a:rPr>
              <a:t>SIP</a:t>
            </a:r>
          </a:p>
        </p:txBody>
      </p:sp>
      <p:pic>
        <p:nvPicPr>
          <p:cNvPr id="143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32" y="514134"/>
            <a:ext cx="1905320" cy="154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799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609249" y="1391053"/>
            <a:ext cx="6102641" cy="184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pt-BR" sz="5988" b="1" dirty="0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Central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pt-BR" sz="5988" b="1" dirty="0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</a:rPr>
              <a:t>ISION IP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692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2024013" y="115573"/>
            <a:ext cx="5977348" cy="276999"/>
          </a:xfrm>
          <a:prstGeom prst="roundRect">
            <a:avLst>
              <a:gd name="adj" fmla="val 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04598" algn="l"/>
                <a:tab pos="610277" algn="l"/>
                <a:tab pos="915954" algn="l"/>
                <a:tab pos="1221633" algn="l"/>
                <a:tab pos="1527311" algn="l"/>
                <a:tab pos="1832989" algn="l"/>
                <a:tab pos="2138667" algn="l"/>
                <a:tab pos="2444346" algn="l"/>
                <a:tab pos="2750024" algn="l"/>
                <a:tab pos="3055702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49" algn="l"/>
                <a:tab pos="5501128" algn="l"/>
                <a:tab pos="5806806" algn="l"/>
                <a:tab pos="6112484" algn="l"/>
              </a:tabLs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  <a:ea typeface="msmincho" charset="0"/>
                <a:cs typeface="msmincho" charset="0"/>
              </a:rPr>
              <a:t>DIAGRAMA EM BLOCOS GERAL – ISION IP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6194331" y="2955191"/>
            <a:ext cx="783082" cy="719356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Troncos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Analógicos</a:t>
            </a:r>
          </a:p>
        </p:txBody>
      </p:sp>
      <p:sp>
        <p:nvSpPr>
          <p:cNvPr id="18436" name="AutoShape 71"/>
          <p:cNvSpPr>
            <a:spLocks noChangeArrowheads="1"/>
          </p:cNvSpPr>
          <p:nvPr/>
        </p:nvSpPr>
        <p:spPr bwMode="auto">
          <a:xfrm>
            <a:off x="2122303" y="1142760"/>
            <a:ext cx="638347" cy="1085514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FONTE</a:t>
            </a:r>
          </a:p>
        </p:txBody>
      </p:sp>
      <p:sp>
        <p:nvSpPr>
          <p:cNvPr id="18437" name="Text Box 72"/>
          <p:cNvSpPr txBox="1">
            <a:spLocks noChangeArrowheads="1"/>
          </p:cNvSpPr>
          <p:nvPr/>
        </p:nvSpPr>
        <p:spPr bwMode="auto">
          <a:xfrm>
            <a:off x="3915292" y="818727"/>
            <a:ext cx="65" cy="5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18438" name="AutoShape 71"/>
          <p:cNvSpPr>
            <a:spLocks noChangeArrowheads="1"/>
          </p:cNvSpPr>
          <p:nvPr/>
        </p:nvSpPr>
        <p:spPr bwMode="auto">
          <a:xfrm>
            <a:off x="5062372" y="562740"/>
            <a:ext cx="1615850" cy="739877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COMUTAÇÃO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MATRIZ-PCM</a:t>
            </a:r>
          </a:p>
        </p:txBody>
      </p:sp>
      <p:sp>
        <p:nvSpPr>
          <p:cNvPr id="18439" name="AutoShape 71"/>
          <p:cNvSpPr>
            <a:spLocks noChangeArrowheads="1"/>
          </p:cNvSpPr>
          <p:nvPr/>
        </p:nvSpPr>
        <p:spPr bwMode="auto">
          <a:xfrm>
            <a:off x="7068142" y="875973"/>
            <a:ext cx="786323" cy="1017467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SERVIÇOS</a:t>
            </a:r>
          </a:p>
        </p:txBody>
      </p:sp>
      <p:sp>
        <p:nvSpPr>
          <p:cNvPr id="18440" name="AutoShape 71"/>
          <p:cNvSpPr>
            <a:spLocks noChangeArrowheads="1"/>
          </p:cNvSpPr>
          <p:nvPr/>
        </p:nvSpPr>
        <p:spPr bwMode="auto">
          <a:xfrm>
            <a:off x="3335270" y="562740"/>
            <a:ext cx="1470035" cy="746358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CPU</a:t>
            </a:r>
          </a:p>
        </p:txBody>
      </p:sp>
      <p:cxnSp>
        <p:nvCxnSpPr>
          <p:cNvPr id="18441" name="Conector de seta reta 170"/>
          <p:cNvCxnSpPr>
            <a:cxnSpLocks noChangeShapeType="1"/>
          </p:cNvCxnSpPr>
          <p:nvPr/>
        </p:nvCxnSpPr>
        <p:spPr bwMode="auto">
          <a:xfrm>
            <a:off x="3739233" y="2100821"/>
            <a:ext cx="0" cy="83816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2" name="Conector de seta reta 173"/>
          <p:cNvCxnSpPr>
            <a:cxnSpLocks noChangeShapeType="1"/>
          </p:cNvCxnSpPr>
          <p:nvPr/>
        </p:nvCxnSpPr>
        <p:spPr bwMode="auto">
          <a:xfrm>
            <a:off x="6287221" y="2127824"/>
            <a:ext cx="0" cy="81116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3" name="Conector de seta reta 175"/>
          <p:cNvCxnSpPr>
            <a:cxnSpLocks noChangeShapeType="1"/>
          </p:cNvCxnSpPr>
          <p:nvPr/>
        </p:nvCxnSpPr>
        <p:spPr bwMode="auto">
          <a:xfrm>
            <a:off x="2760650" y="2100821"/>
            <a:ext cx="4506233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4" name="Conector de seta reta 176"/>
          <p:cNvCxnSpPr>
            <a:cxnSpLocks noChangeShapeType="1"/>
          </p:cNvCxnSpPr>
          <p:nvPr/>
        </p:nvCxnSpPr>
        <p:spPr bwMode="auto">
          <a:xfrm flipV="1">
            <a:off x="5503058" y="1302618"/>
            <a:ext cx="0" cy="79820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5" name="Conector de seta reta 207"/>
          <p:cNvCxnSpPr>
            <a:cxnSpLocks noChangeShapeType="1"/>
          </p:cNvCxnSpPr>
          <p:nvPr/>
        </p:nvCxnSpPr>
        <p:spPr bwMode="auto">
          <a:xfrm>
            <a:off x="4218803" y="2591193"/>
            <a:ext cx="0" cy="347797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6" name="Conector de seta reta 235"/>
          <p:cNvCxnSpPr>
            <a:cxnSpLocks noChangeShapeType="1"/>
          </p:cNvCxnSpPr>
          <p:nvPr/>
        </p:nvCxnSpPr>
        <p:spPr bwMode="auto">
          <a:xfrm>
            <a:off x="7461304" y="2346006"/>
            <a:ext cx="1080" cy="592983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7" name="Conector reto 243"/>
          <p:cNvCxnSpPr>
            <a:cxnSpLocks noChangeShapeType="1"/>
          </p:cNvCxnSpPr>
          <p:nvPr/>
        </p:nvCxnSpPr>
        <p:spPr bwMode="auto">
          <a:xfrm>
            <a:off x="3931493" y="2346007"/>
            <a:ext cx="3529811" cy="0"/>
          </a:xfrm>
          <a:prstGeom prst="line">
            <a:avLst/>
          </a:prstGeom>
          <a:noFill/>
          <a:ln w="57150" algn="ctr">
            <a:solidFill>
              <a:srgbClr val="16702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8" name="Conector de seta reta 237"/>
          <p:cNvCxnSpPr>
            <a:cxnSpLocks noChangeShapeType="1"/>
            <a:endCxn id="18452" idx="0"/>
          </p:cNvCxnSpPr>
          <p:nvPr/>
        </p:nvCxnSpPr>
        <p:spPr bwMode="auto">
          <a:xfrm>
            <a:off x="5734203" y="2346006"/>
            <a:ext cx="0" cy="592983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9" name="Conector reto 243"/>
          <p:cNvCxnSpPr>
            <a:cxnSpLocks noChangeShapeType="1"/>
            <a:endCxn id="18439" idx="2"/>
          </p:cNvCxnSpPr>
          <p:nvPr/>
        </p:nvCxnSpPr>
        <p:spPr bwMode="auto">
          <a:xfrm flipV="1">
            <a:off x="7461304" y="1893440"/>
            <a:ext cx="0" cy="452567"/>
          </a:xfrm>
          <a:prstGeom prst="line">
            <a:avLst/>
          </a:prstGeom>
          <a:noFill/>
          <a:ln w="38100" algn="ctr">
            <a:solidFill>
              <a:srgbClr val="167027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0" name="AutoShape 4"/>
          <p:cNvSpPr>
            <a:spLocks noChangeArrowheads="1"/>
          </p:cNvSpPr>
          <p:nvPr/>
        </p:nvSpPr>
        <p:spPr bwMode="auto">
          <a:xfrm>
            <a:off x="7068142" y="2938990"/>
            <a:ext cx="787403" cy="735557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Troncos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Digitais</a:t>
            </a:r>
          </a:p>
        </p:txBody>
      </p:sp>
      <p:sp>
        <p:nvSpPr>
          <p:cNvPr id="18451" name="AutoShape 4"/>
          <p:cNvSpPr>
            <a:spLocks noChangeArrowheads="1"/>
          </p:cNvSpPr>
          <p:nvPr/>
        </p:nvSpPr>
        <p:spPr bwMode="auto">
          <a:xfrm>
            <a:off x="4463990" y="2938990"/>
            <a:ext cx="775521" cy="735557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Ramais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Analógicos</a:t>
            </a:r>
          </a:p>
        </p:txBody>
      </p:sp>
      <p:sp>
        <p:nvSpPr>
          <p:cNvPr id="18452" name="AutoShape 4"/>
          <p:cNvSpPr>
            <a:spLocks noChangeArrowheads="1"/>
          </p:cNvSpPr>
          <p:nvPr/>
        </p:nvSpPr>
        <p:spPr bwMode="auto">
          <a:xfrm>
            <a:off x="5345362" y="2938990"/>
            <a:ext cx="776601" cy="735557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Ramais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Digitais</a:t>
            </a:r>
          </a:p>
        </p:txBody>
      </p:sp>
      <p:cxnSp>
        <p:nvCxnSpPr>
          <p:cNvPr id="18453" name="Conector de seta reta 235"/>
          <p:cNvCxnSpPr>
            <a:cxnSpLocks noChangeShapeType="1"/>
            <a:endCxn id="18451" idx="0"/>
          </p:cNvCxnSpPr>
          <p:nvPr/>
        </p:nvCxnSpPr>
        <p:spPr bwMode="auto">
          <a:xfrm flipH="1">
            <a:off x="4851750" y="2346006"/>
            <a:ext cx="2160" cy="592983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4" name="Conector de seta reta 235"/>
          <p:cNvCxnSpPr>
            <a:cxnSpLocks noChangeShapeType="1"/>
            <a:endCxn id="18435" idx="0"/>
          </p:cNvCxnSpPr>
          <p:nvPr/>
        </p:nvCxnSpPr>
        <p:spPr bwMode="auto">
          <a:xfrm>
            <a:off x="6585332" y="2346007"/>
            <a:ext cx="1080" cy="609184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5" name="AutoShape 4"/>
          <p:cNvSpPr>
            <a:spLocks noChangeArrowheads="1"/>
          </p:cNvSpPr>
          <p:nvPr/>
        </p:nvSpPr>
        <p:spPr bwMode="auto">
          <a:xfrm>
            <a:off x="3543733" y="2938990"/>
            <a:ext cx="776601" cy="735557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MG</a:t>
            </a:r>
          </a:p>
        </p:txBody>
      </p:sp>
      <p:cxnSp>
        <p:nvCxnSpPr>
          <p:cNvPr id="18456" name="Conector de seta reta 237"/>
          <p:cNvCxnSpPr>
            <a:cxnSpLocks noChangeShapeType="1"/>
            <a:endCxn id="18455" idx="0"/>
          </p:cNvCxnSpPr>
          <p:nvPr/>
        </p:nvCxnSpPr>
        <p:spPr bwMode="auto">
          <a:xfrm flipH="1">
            <a:off x="3932574" y="2346006"/>
            <a:ext cx="0" cy="592983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7" name="Conector de seta reta 173"/>
          <p:cNvCxnSpPr>
            <a:cxnSpLocks noChangeShapeType="1"/>
          </p:cNvCxnSpPr>
          <p:nvPr/>
        </p:nvCxnSpPr>
        <p:spPr bwMode="auto">
          <a:xfrm>
            <a:off x="7168593" y="2105142"/>
            <a:ext cx="0" cy="81980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8" name="Conector de seta reta 173"/>
          <p:cNvCxnSpPr>
            <a:cxnSpLocks noChangeShapeType="1"/>
          </p:cNvCxnSpPr>
          <p:nvPr/>
        </p:nvCxnSpPr>
        <p:spPr bwMode="auto">
          <a:xfrm>
            <a:off x="5503058" y="2127824"/>
            <a:ext cx="0" cy="82196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9" name="Conector de seta reta 210"/>
          <p:cNvCxnSpPr>
            <a:cxnSpLocks noChangeShapeType="1"/>
          </p:cNvCxnSpPr>
          <p:nvPr/>
        </p:nvCxnSpPr>
        <p:spPr bwMode="auto">
          <a:xfrm>
            <a:off x="4228525" y="1302617"/>
            <a:ext cx="0" cy="1288576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460" name="Grupo 98"/>
          <p:cNvGrpSpPr>
            <a:grpSpLocks/>
          </p:cNvGrpSpPr>
          <p:nvPr/>
        </p:nvGrpSpPr>
        <p:grpSpPr bwMode="auto">
          <a:xfrm>
            <a:off x="1240931" y="2277960"/>
            <a:ext cx="999105" cy="612424"/>
            <a:chOff x="4579986" y="2879724"/>
            <a:chExt cx="1468438" cy="900113"/>
          </a:xfrm>
        </p:grpSpPr>
        <p:pic>
          <p:nvPicPr>
            <p:cNvPr id="18495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986" y="2879724"/>
              <a:ext cx="1468438" cy="90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96" name="Text Box 15"/>
            <p:cNvSpPr txBox="1">
              <a:spLocks noChangeArrowheads="1"/>
            </p:cNvSpPr>
            <p:nvPr/>
          </p:nvSpPr>
          <p:spPr bwMode="auto">
            <a:xfrm>
              <a:off x="4972816" y="3186112"/>
              <a:ext cx="831306" cy="30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1235" tIns="31842" rIns="61235" bIns="31842">
              <a:spAutoFit/>
            </a:bodyPr>
            <a:lstStyle>
              <a:lvl1pPr>
                <a:lnSpc>
                  <a:spcPct val="67000"/>
                </a:lnSpc>
                <a:spcAft>
                  <a:spcPts val="13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lnSpc>
                  <a:spcPct val="67000"/>
                </a:lnSpc>
                <a:spcAft>
                  <a:spcPts val="11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lnSpc>
                  <a:spcPct val="67000"/>
                </a:lnSpc>
                <a:spcAft>
                  <a:spcPts val="8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lnSpc>
                  <a:spcPct val="67000"/>
                </a:lnSpc>
                <a:spcAft>
                  <a:spcPts val="5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lnSpc>
                  <a:spcPct val="67000"/>
                </a:lnSpc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>
                <a:lnSpc>
                  <a:spcPct val="70000"/>
                </a:lnSpc>
                <a:spcAft>
                  <a:spcPct val="0"/>
                </a:spcAft>
              </a:pPr>
              <a:r>
                <a:rPr lang="en-GB" altLang="pt-BR" sz="1361">
                  <a:solidFill>
                    <a:schemeClr val="tx1"/>
                  </a:solidFill>
                  <a:latin typeface="Futura Bk BT" pitchFamily="34" charset="0"/>
                </a:rPr>
                <a:t>LAN</a:t>
              </a:r>
            </a:p>
          </p:txBody>
        </p:sp>
      </p:grpSp>
      <p:cxnSp>
        <p:nvCxnSpPr>
          <p:cNvPr id="18461" name="Conector reto 269"/>
          <p:cNvCxnSpPr>
            <a:cxnSpLocks noChangeShapeType="1"/>
            <a:stCxn id="18455" idx="1"/>
          </p:cNvCxnSpPr>
          <p:nvPr/>
        </p:nvCxnSpPr>
        <p:spPr bwMode="auto">
          <a:xfrm flipH="1" flipV="1">
            <a:off x="2173069" y="2519906"/>
            <a:ext cx="1370664" cy="78740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2" name="Conector reto 269"/>
          <p:cNvCxnSpPr>
            <a:cxnSpLocks noChangeShapeType="1"/>
          </p:cNvCxnSpPr>
          <p:nvPr/>
        </p:nvCxnSpPr>
        <p:spPr bwMode="auto">
          <a:xfrm flipH="1">
            <a:off x="1809071" y="912697"/>
            <a:ext cx="1526200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3" name="Conector reto 269"/>
          <p:cNvCxnSpPr>
            <a:cxnSpLocks noChangeShapeType="1"/>
          </p:cNvCxnSpPr>
          <p:nvPr/>
        </p:nvCxnSpPr>
        <p:spPr bwMode="auto">
          <a:xfrm flipH="1" flipV="1">
            <a:off x="1805830" y="910537"/>
            <a:ext cx="3241" cy="143547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4" name="Conector reto 269"/>
          <p:cNvCxnSpPr>
            <a:cxnSpLocks noChangeShapeType="1"/>
          </p:cNvCxnSpPr>
          <p:nvPr/>
        </p:nvCxnSpPr>
        <p:spPr bwMode="auto">
          <a:xfrm flipH="1" flipV="1">
            <a:off x="2073699" y="2759691"/>
            <a:ext cx="861930" cy="69343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5" name="Conector de seta reta 235"/>
          <p:cNvCxnSpPr>
            <a:cxnSpLocks noChangeShapeType="1"/>
          </p:cNvCxnSpPr>
          <p:nvPr/>
        </p:nvCxnSpPr>
        <p:spPr bwMode="auto">
          <a:xfrm>
            <a:off x="4540677" y="3674547"/>
            <a:ext cx="0" cy="239785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6" name="Conector de seta reta 235"/>
          <p:cNvCxnSpPr>
            <a:cxnSpLocks noChangeShapeType="1"/>
          </p:cNvCxnSpPr>
          <p:nvPr/>
        </p:nvCxnSpPr>
        <p:spPr bwMode="auto">
          <a:xfrm>
            <a:off x="5095855" y="3674547"/>
            <a:ext cx="0" cy="239785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7" name="Conector de seta reta 235"/>
          <p:cNvCxnSpPr>
            <a:cxnSpLocks noChangeShapeType="1"/>
          </p:cNvCxnSpPr>
          <p:nvPr/>
        </p:nvCxnSpPr>
        <p:spPr bwMode="auto">
          <a:xfrm>
            <a:off x="5523580" y="3674546"/>
            <a:ext cx="0" cy="195501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8" name="Conector de seta reta 235"/>
          <p:cNvCxnSpPr>
            <a:cxnSpLocks noChangeShapeType="1"/>
          </p:cNvCxnSpPr>
          <p:nvPr/>
        </p:nvCxnSpPr>
        <p:spPr bwMode="auto">
          <a:xfrm>
            <a:off x="6072278" y="3674546"/>
            <a:ext cx="0" cy="195501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9" name="Conector de seta reta 173"/>
          <p:cNvCxnSpPr>
            <a:cxnSpLocks noChangeShapeType="1"/>
          </p:cNvCxnSpPr>
          <p:nvPr/>
        </p:nvCxnSpPr>
        <p:spPr bwMode="auto">
          <a:xfrm>
            <a:off x="4620605" y="2127824"/>
            <a:ext cx="0" cy="81116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70" name="Elipse 59"/>
          <p:cNvSpPr>
            <a:spLocks noChangeArrowheads="1"/>
          </p:cNvSpPr>
          <p:nvPr/>
        </p:nvSpPr>
        <p:spPr bwMode="auto">
          <a:xfrm>
            <a:off x="6384431" y="3864646"/>
            <a:ext cx="1371744" cy="470929"/>
          </a:xfrm>
          <a:prstGeom prst="ellipse">
            <a:avLst/>
          </a:prstGeom>
          <a:solidFill>
            <a:srgbClr val="00B8FF"/>
          </a:solidFill>
          <a:ln w="25273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Operadora (PSTN)</a:t>
            </a:r>
          </a:p>
        </p:txBody>
      </p:sp>
      <p:cxnSp>
        <p:nvCxnSpPr>
          <p:cNvPr id="18471" name="Conector de seta reta 235"/>
          <p:cNvCxnSpPr>
            <a:cxnSpLocks noChangeShapeType="1"/>
          </p:cNvCxnSpPr>
          <p:nvPr/>
        </p:nvCxnSpPr>
        <p:spPr bwMode="auto">
          <a:xfrm>
            <a:off x="6630697" y="3674547"/>
            <a:ext cx="0" cy="239785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72" name="Conector de seta reta 235"/>
          <p:cNvCxnSpPr>
            <a:cxnSpLocks noChangeShapeType="1"/>
          </p:cNvCxnSpPr>
          <p:nvPr/>
        </p:nvCxnSpPr>
        <p:spPr bwMode="auto">
          <a:xfrm>
            <a:off x="7513149" y="3674547"/>
            <a:ext cx="0" cy="239785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73" name="Conector reto 243"/>
          <p:cNvCxnSpPr>
            <a:cxnSpLocks noChangeShapeType="1"/>
          </p:cNvCxnSpPr>
          <p:nvPr/>
        </p:nvCxnSpPr>
        <p:spPr bwMode="auto">
          <a:xfrm>
            <a:off x="4218803" y="2594433"/>
            <a:ext cx="3537372" cy="0"/>
          </a:xfrm>
          <a:prstGeom prst="line">
            <a:avLst/>
          </a:prstGeom>
          <a:noFill/>
          <a:ln w="5715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74" name="Elipse 59"/>
          <p:cNvSpPr>
            <a:spLocks noChangeArrowheads="1"/>
          </p:cNvSpPr>
          <p:nvPr/>
        </p:nvSpPr>
        <p:spPr bwMode="auto">
          <a:xfrm>
            <a:off x="1191246" y="4335576"/>
            <a:ext cx="1274534" cy="470929"/>
          </a:xfrm>
          <a:prstGeom prst="ellipse">
            <a:avLst/>
          </a:prstGeom>
          <a:solidFill>
            <a:srgbClr val="00B8FF"/>
          </a:solidFill>
          <a:ln w="25273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 dirty="0">
                <a:latin typeface="Futura Bk BT" pitchFamily="34" charset="0"/>
              </a:rPr>
              <a:t>Operadora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 dirty="0">
                <a:latin typeface="Futura Bk BT" pitchFamily="34" charset="0"/>
              </a:rPr>
              <a:t>VoIP</a:t>
            </a:r>
          </a:p>
        </p:txBody>
      </p:sp>
      <p:cxnSp>
        <p:nvCxnSpPr>
          <p:cNvPr id="18475" name="Conector reto 269"/>
          <p:cNvCxnSpPr>
            <a:cxnSpLocks noChangeShapeType="1"/>
            <a:stCxn id="18493" idx="0"/>
            <a:endCxn id="18495" idx="2"/>
          </p:cNvCxnSpPr>
          <p:nvPr/>
        </p:nvCxnSpPr>
        <p:spPr bwMode="auto">
          <a:xfrm flipV="1">
            <a:off x="1706459" y="2890384"/>
            <a:ext cx="34564" cy="465529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76" name="Conector de seta reta 176"/>
          <p:cNvCxnSpPr>
            <a:cxnSpLocks noChangeShapeType="1"/>
          </p:cNvCxnSpPr>
          <p:nvPr/>
        </p:nvCxnSpPr>
        <p:spPr bwMode="auto">
          <a:xfrm flipV="1">
            <a:off x="7253922" y="1862116"/>
            <a:ext cx="0" cy="25706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77" name="Conector de seta reta 235"/>
          <p:cNvCxnSpPr>
            <a:cxnSpLocks noChangeShapeType="1"/>
          </p:cNvCxnSpPr>
          <p:nvPr/>
        </p:nvCxnSpPr>
        <p:spPr bwMode="auto">
          <a:xfrm>
            <a:off x="6482721" y="1302617"/>
            <a:ext cx="0" cy="1043390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78" name="Conector de seta reta 210"/>
          <p:cNvCxnSpPr>
            <a:cxnSpLocks noChangeShapeType="1"/>
          </p:cNvCxnSpPr>
          <p:nvPr/>
        </p:nvCxnSpPr>
        <p:spPr bwMode="auto">
          <a:xfrm>
            <a:off x="7756175" y="1866437"/>
            <a:ext cx="0" cy="724756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79" name="Conector de seta reta 207"/>
          <p:cNvCxnSpPr>
            <a:cxnSpLocks noChangeShapeType="1"/>
          </p:cNvCxnSpPr>
          <p:nvPr/>
        </p:nvCxnSpPr>
        <p:spPr bwMode="auto">
          <a:xfrm>
            <a:off x="5112057" y="2585792"/>
            <a:ext cx="0" cy="347797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80" name="Conector de seta reta 207"/>
          <p:cNvCxnSpPr>
            <a:cxnSpLocks noChangeShapeType="1"/>
          </p:cNvCxnSpPr>
          <p:nvPr/>
        </p:nvCxnSpPr>
        <p:spPr bwMode="auto">
          <a:xfrm>
            <a:off x="5944824" y="2585792"/>
            <a:ext cx="0" cy="347797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81" name="Conector de seta reta 207"/>
          <p:cNvCxnSpPr>
            <a:cxnSpLocks noChangeShapeType="1"/>
          </p:cNvCxnSpPr>
          <p:nvPr/>
        </p:nvCxnSpPr>
        <p:spPr bwMode="auto">
          <a:xfrm>
            <a:off x="7756175" y="2585792"/>
            <a:ext cx="0" cy="347797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82" name="Conector de seta reta 210"/>
          <p:cNvCxnSpPr>
            <a:cxnSpLocks noChangeShapeType="1"/>
          </p:cNvCxnSpPr>
          <p:nvPr/>
        </p:nvCxnSpPr>
        <p:spPr bwMode="auto">
          <a:xfrm>
            <a:off x="5943745" y="1309098"/>
            <a:ext cx="0" cy="1271294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83" name="Conector de seta reta 176"/>
          <p:cNvCxnSpPr>
            <a:cxnSpLocks noChangeShapeType="1"/>
          </p:cNvCxnSpPr>
          <p:nvPr/>
        </p:nvCxnSpPr>
        <p:spPr bwMode="auto">
          <a:xfrm flipH="1" flipV="1">
            <a:off x="3739233" y="1309098"/>
            <a:ext cx="0" cy="79172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484" name="Grupo 98"/>
          <p:cNvGrpSpPr>
            <a:grpSpLocks/>
          </p:cNvGrpSpPr>
          <p:nvPr/>
        </p:nvGrpSpPr>
        <p:grpSpPr bwMode="auto">
          <a:xfrm>
            <a:off x="1240931" y="3355913"/>
            <a:ext cx="932138" cy="612424"/>
            <a:chOff x="4579986" y="2879724"/>
            <a:chExt cx="1468438" cy="900113"/>
          </a:xfrm>
        </p:grpSpPr>
        <p:pic>
          <p:nvPicPr>
            <p:cNvPr id="18493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986" y="2879724"/>
              <a:ext cx="1468438" cy="90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94" name="Text Box 15"/>
            <p:cNvSpPr txBox="1">
              <a:spLocks noChangeArrowheads="1"/>
            </p:cNvSpPr>
            <p:nvPr/>
          </p:nvSpPr>
          <p:spPr bwMode="auto">
            <a:xfrm>
              <a:off x="4819194" y="3246481"/>
              <a:ext cx="1227024" cy="245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1235" tIns="31842" rIns="61235" bIns="31842">
              <a:spAutoFit/>
            </a:bodyPr>
            <a:lstStyle>
              <a:lvl1pPr>
                <a:lnSpc>
                  <a:spcPct val="67000"/>
                </a:lnSpc>
                <a:spcAft>
                  <a:spcPts val="13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lnSpc>
                  <a:spcPct val="67000"/>
                </a:lnSpc>
                <a:spcAft>
                  <a:spcPts val="11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lnSpc>
                  <a:spcPct val="67000"/>
                </a:lnSpc>
                <a:spcAft>
                  <a:spcPts val="8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lnSpc>
                  <a:spcPct val="67000"/>
                </a:lnSpc>
                <a:spcAft>
                  <a:spcPts val="5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lnSpc>
                  <a:spcPct val="67000"/>
                </a:lnSpc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7000"/>
                </a:lnSpc>
                <a:spcBef>
                  <a:spcPct val="0"/>
                </a:spcBef>
                <a:spcAft>
                  <a:spcPts val="2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>
                <a:lnSpc>
                  <a:spcPct val="70000"/>
                </a:lnSpc>
                <a:spcAft>
                  <a:spcPct val="0"/>
                </a:spcAft>
              </a:pPr>
              <a:r>
                <a:rPr lang="en-GB" altLang="pt-BR" sz="953">
                  <a:solidFill>
                    <a:schemeClr val="tx1"/>
                  </a:solidFill>
                  <a:latin typeface="Futura Bk BT" pitchFamily="34" charset="0"/>
                </a:rPr>
                <a:t>INTERNET</a:t>
              </a:r>
            </a:p>
          </p:txBody>
        </p:sp>
      </p:grpSp>
      <p:cxnSp>
        <p:nvCxnSpPr>
          <p:cNvPr id="18485" name="Conector reto 269"/>
          <p:cNvCxnSpPr>
            <a:cxnSpLocks noChangeShapeType="1"/>
            <a:stCxn id="18474" idx="0"/>
            <a:endCxn id="18493" idx="2"/>
          </p:cNvCxnSpPr>
          <p:nvPr/>
        </p:nvCxnSpPr>
        <p:spPr bwMode="auto">
          <a:xfrm flipH="1" flipV="1">
            <a:off x="1707000" y="3968337"/>
            <a:ext cx="121513" cy="367239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86" name="Conector reto 269"/>
          <p:cNvCxnSpPr>
            <a:cxnSpLocks noChangeShapeType="1"/>
            <a:endCxn id="18494" idx="3"/>
          </p:cNvCxnSpPr>
          <p:nvPr/>
        </p:nvCxnSpPr>
        <p:spPr bwMode="auto">
          <a:xfrm flipH="1" flipV="1">
            <a:off x="2171669" y="3688931"/>
            <a:ext cx="450728" cy="673649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87" name="Imagem 58" descr="Z:\Material de comunicação Leucotron\Fotos\Fotos Produtos Leucotron\orbit-go-ip-DSC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59" y="4041785"/>
            <a:ext cx="982903" cy="7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Imagem 58" descr="Z:\Material de comunicação Leucotron\Fotos\Fotos Produtos Leucotron\orbit-go-ip-DSC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0" y="3241421"/>
            <a:ext cx="982903" cy="7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59" descr="G:\Leucotron 2013\fotos\Fotos Produtos Leucotron\Orbit\Orbitl-Go-sem-fund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65" y="3953216"/>
            <a:ext cx="530335" cy="38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0" name="Picture 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77" y="3926213"/>
            <a:ext cx="373719" cy="3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91" name="Picture 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54" y="3943495"/>
            <a:ext cx="373719" cy="3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92" name="Picture 59" descr="G:\Leucotron 2013\fotos\Fotos Produtos Leucotron\Orbit\Orbitl-Go-sem-fund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73" y="3953216"/>
            <a:ext cx="530336" cy="38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643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 rot="10800000">
            <a:off x="3654984" y="465530"/>
            <a:ext cx="3115047" cy="2057616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>
              <a:latin typeface="Futura Bk BT" pitchFamily="34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317803" y="3714511"/>
            <a:ext cx="833848" cy="963461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16RA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8RA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387826" y="3714511"/>
            <a:ext cx="833848" cy="963461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32RA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24RA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5110977" y="3698309"/>
            <a:ext cx="832768" cy="979663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16RA4TACP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12RA4TACP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8RA8TACP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6042035" y="3698309"/>
            <a:ext cx="832768" cy="979663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 dirty="0" smtClean="0">
                <a:latin typeface="Futura Bk BT" pitchFamily="34" charset="0"/>
              </a:rPr>
              <a:t>TD</a:t>
            </a:r>
            <a:endParaRPr lang="pt-BR" altLang="pt-BR" sz="1089" dirty="0">
              <a:latin typeface="Futura Bk BT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 dirty="0">
                <a:latin typeface="Futura Bk BT" pitchFamily="34" charset="0"/>
              </a:rPr>
              <a:t>TDCASEX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 dirty="0">
                <a:latin typeface="Futura Bk BT" pitchFamily="34" charset="0"/>
              </a:rPr>
              <a:t>TDCASVR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2169829" y="1081195"/>
            <a:ext cx="65" cy="5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20488" name="Text Box 30"/>
          <p:cNvSpPr txBox="1">
            <a:spLocks noChangeArrowheads="1"/>
          </p:cNvSpPr>
          <p:nvPr/>
        </p:nvSpPr>
        <p:spPr bwMode="auto">
          <a:xfrm>
            <a:off x="6874802" y="1572645"/>
            <a:ext cx="286938" cy="1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r>
              <a:rPr lang="en-GB" altLang="pt-BR" sz="1089">
                <a:solidFill>
                  <a:schemeClr val="tx1"/>
                </a:solidFill>
                <a:latin typeface="Futura Bk BT" pitchFamily="34" charset="0"/>
              </a:rPr>
              <a:t>USB</a:t>
            </a:r>
          </a:p>
        </p:txBody>
      </p:sp>
      <p:sp>
        <p:nvSpPr>
          <p:cNvPr id="20489" name="AutoShape 71"/>
          <p:cNvSpPr>
            <a:spLocks noChangeArrowheads="1"/>
          </p:cNvSpPr>
          <p:nvPr/>
        </p:nvSpPr>
        <p:spPr bwMode="auto">
          <a:xfrm>
            <a:off x="2220593" y="612425"/>
            <a:ext cx="726917" cy="2007930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FONTE</a:t>
            </a:r>
          </a:p>
        </p:txBody>
      </p:sp>
      <p:sp>
        <p:nvSpPr>
          <p:cNvPr id="20490" name="Text Box 72"/>
          <p:cNvSpPr txBox="1">
            <a:spLocks noChangeArrowheads="1"/>
          </p:cNvSpPr>
          <p:nvPr/>
        </p:nvSpPr>
        <p:spPr bwMode="auto">
          <a:xfrm>
            <a:off x="3388197" y="896495"/>
            <a:ext cx="65" cy="5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endParaRPr lang="en-GB" altLang="pt-BR" sz="1633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20491" name="Text Box 79"/>
          <p:cNvSpPr txBox="1">
            <a:spLocks noChangeArrowheads="1"/>
          </p:cNvSpPr>
          <p:nvPr/>
        </p:nvSpPr>
        <p:spPr bwMode="auto">
          <a:xfrm>
            <a:off x="1588728" y="1298297"/>
            <a:ext cx="512961" cy="25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SzPct val="45000"/>
              <a:buFont typeface="StarSymbol"/>
              <a:buNone/>
            </a:pPr>
            <a:r>
              <a:rPr lang="en-GB" altLang="pt-BR" sz="816">
                <a:solidFill>
                  <a:srgbClr val="FF0000"/>
                </a:solidFill>
                <a:latin typeface="Futura Bk BT" pitchFamily="34" charset="0"/>
              </a:rPr>
              <a:t>    REDE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SzPct val="45000"/>
              <a:buFont typeface="StarSymbol"/>
              <a:buNone/>
            </a:pPr>
            <a:r>
              <a:rPr lang="en-GB" altLang="pt-BR" sz="816">
                <a:solidFill>
                  <a:srgbClr val="FF0000"/>
                </a:solidFill>
                <a:latin typeface="Futura Bk BT" pitchFamily="34" charset="0"/>
              </a:rPr>
              <a:t>ELÉTRICA</a:t>
            </a:r>
          </a:p>
        </p:txBody>
      </p:sp>
      <p:sp>
        <p:nvSpPr>
          <p:cNvPr id="20492" name="Text Box 94"/>
          <p:cNvSpPr txBox="1">
            <a:spLocks noChangeArrowheads="1"/>
          </p:cNvSpPr>
          <p:nvPr/>
        </p:nvSpPr>
        <p:spPr bwMode="auto">
          <a:xfrm>
            <a:off x="1405108" y="1616931"/>
            <a:ext cx="46488" cy="1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r>
              <a:rPr lang="en-GB" altLang="pt-BR" sz="1293">
                <a:solidFill>
                  <a:srgbClr val="0000FF"/>
                </a:solidFill>
                <a:latin typeface="Futura Bk BT" pitchFamily="34" charset="0"/>
              </a:rPr>
              <a:t> </a:t>
            </a:r>
          </a:p>
        </p:txBody>
      </p:sp>
      <p:sp>
        <p:nvSpPr>
          <p:cNvPr id="100" name="AutoShape 1"/>
          <p:cNvSpPr>
            <a:spLocks noChangeArrowheads="1"/>
          </p:cNvSpPr>
          <p:nvPr/>
        </p:nvSpPr>
        <p:spPr bwMode="auto">
          <a:xfrm>
            <a:off x="2007812" y="115573"/>
            <a:ext cx="5993549" cy="276999"/>
          </a:xfrm>
          <a:prstGeom prst="roundRect">
            <a:avLst>
              <a:gd name="adj" fmla="val 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04598" algn="l"/>
                <a:tab pos="610277" algn="l"/>
                <a:tab pos="915954" algn="l"/>
                <a:tab pos="1221633" algn="l"/>
                <a:tab pos="1527311" algn="l"/>
                <a:tab pos="1832989" algn="l"/>
                <a:tab pos="2138667" algn="l"/>
                <a:tab pos="2444346" algn="l"/>
                <a:tab pos="2750024" algn="l"/>
                <a:tab pos="3055702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49" algn="l"/>
                <a:tab pos="5501128" algn="l"/>
                <a:tab pos="5806806" algn="l"/>
                <a:tab pos="6112484" algn="l"/>
              </a:tabLs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  <a:ea typeface="msmincho" charset="0"/>
                <a:cs typeface="msmincho" charset="0"/>
              </a:rPr>
              <a:t>DIAGRAMA EM BLOCOS GERAL – ISION IP</a:t>
            </a:r>
          </a:p>
        </p:txBody>
      </p:sp>
      <p:cxnSp>
        <p:nvCxnSpPr>
          <p:cNvPr id="20494" name="Conector de seta reta 2"/>
          <p:cNvCxnSpPr>
            <a:cxnSpLocks noChangeShapeType="1"/>
            <a:endCxn id="20489" idx="1"/>
          </p:cNvCxnSpPr>
          <p:nvPr/>
        </p:nvCxnSpPr>
        <p:spPr bwMode="auto">
          <a:xfrm flipV="1">
            <a:off x="1633012" y="1616930"/>
            <a:ext cx="587582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5" name="Conector de seta reta 104"/>
          <p:cNvCxnSpPr>
            <a:cxnSpLocks noChangeShapeType="1"/>
          </p:cNvCxnSpPr>
          <p:nvPr/>
        </p:nvCxnSpPr>
        <p:spPr bwMode="auto">
          <a:xfrm flipV="1">
            <a:off x="3886128" y="2523145"/>
            <a:ext cx="0" cy="29379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6" name="AutoShape 71"/>
          <p:cNvSpPr>
            <a:spLocks noChangeArrowheads="1"/>
          </p:cNvSpPr>
          <p:nvPr/>
        </p:nvSpPr>
        <p:spPr bwMode="auto">
          <a:xfrm>
            <a:off x="3746794" y="514134"/>
            <a:ext cx="825207" cy="816566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MATRIZ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PCM</a:t>
            </a:r>
          </a:p>
        </p:txBody>
      </p:sp>
      <p:sp>
        <p:nvSpPr>
          <p:cNvPr id="20497" name="AutoShape 71"/>
          <p:cNvSpPr>
            <a:spLocks noChangeArrowheads="1"/>
          </p:cNvSpPr>
          <p:nvPr/>
        </p:nvSpPr>
        <p:spPr bwMode="auto">
          <a:xfrm>
            <a:off x="5282715" y="514135"/>
            <a:ext cx="1445192" cy="599463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SERVIÇOS</a:t>
            </a:r>
          </a:p>
        </p:txBody>
      </p:sp>
      <p:sp>
        <p:nvSpPr>
          <p:cNvPr id="20498" name="AutoShape 71"/>
          <p:cNvSpPr>
            <a:spLocks noChangeArrowheads="1"/>
          </p:cNvSpPr>
          <p:nvPr/>
        </p:nvSpPr>
        <p:spPr bwMode="auto">
          <a:xfrm>
            <a:off x="5282715" y="1298297"/>
            <a:ext cx="1445192" cy="1160042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25">
                <a:latin typeface="Futura Bk BT" pitchFamily="34" charset="0"/>
              </a:rPr>
              <a:t>CPU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225">
              <a:latin typeface="Futura Bk BT" pitchFamily="34" charset="0"/>
            </a:endParaRPr>
          </a:p>
        </p:txBody>
      </p:sp>
      <p:sp>
        <p:nvSpPr>
          <p:cNvPr id="20499" name="AutoShape 4"/>
          <p:cNvSpPr>
            <a:spLocks noChangeArrowheads="1"/>
          </p:cNvSpPr>
          <p:nvPr/>
        </p:nvSpPr>
        <p:spPr bwMode="auto">
          <a:xfrm>
            <a:off x="4179919" y="3698309"/>
            <a:ext cx="832768" cy="979663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16RA4RD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12RA4RD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8RA8RD</a:t>
            </a:r>
          </a:p>
        </p:txBody>
      </p:sp>
      <p:sp>
        <p:nvSpPr>
          <p:cNvPr id="20500" name="AutoShape 4"/>
          <p:cNvSpPr>
            <a:spLocks noChangeArrowheads="1"/>
          </p:cNvSpPr>
          <p:nvPr/>
        </p:nvSpPr>
        <p:spPr bwMode="auto">
          <a:xfrm>
            <a:off x="3248862" y="3698309"/>
            <a:ext cx="832768" cy="979663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24RAKS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16RAKS</a:t>
            </a:r>
          </a:p>
        </p:txBody>
      </p:sp>
      <p:sp>
        <p:nvSpPr>
          <p:cNvPr id="20501" name="AutoShape 6"/>
          <p:cNvSpPr>
            <a:spLocks noChangeArrowheads="1"/>
          </p:cNvSpPr>
          <p:nvPr/>
        </p:nvSpPr>
        <p:spPr bwMode="auto">
          <a:xfrm>
            <a:off x="6973093" y="3698309"/>
            <a:ext cx="832768" cy="979663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MG32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089">
                <a:latin typeface="Futura Bk BT" pitchFamily="34" charset="0"/>
              </a:rPr>
              <a:t>MG16</a:t>
            </a:r>
          </a:p>
        </p:txBody>
      </p:sp>
      <p:sp>
        <p:nvSpPr>
          <p:cNvPr id="20502" name="AutoShape 15"/>
          <p:cNvSpPr>
            <a:spLocks noChangeArrowheads="1"/>
          </p:cNvSpPr>
          <p:nvPr/>
        </p:nvSpPr>
        <p:spPr bwMode="auto">
          <a:xfrm>
            <a:off x="6581012" y="1554284"/>
            <a:ext cx="245185" cy="110172"/>
          </a:xfrm>
          <a:prstGeom prst="roundRect">
            <a:avLst>
              <a:gd name="adj" fmla="val 108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>
              <a:latin typeface="Futura Bk BT" pitchFamily="34" charset="0"/>
            </a:endParaRPr>
          </a:p>
        </p:txBody>
      </p:sp>
      <p:sp>
        <p:nvSpPr>
          <p:cNvPr id="20503" name="AutoShape 15"/>
          <p:cNvSpPr>
            <a:spLocks noChangeArrowheads="1"/>
          </p:cNvSpPr>
          <p:nvPr/>
        </p:nvSpPr>
        <p:spPr bwMode="auto">
          <a:xfrm>
            <a:off x="6581012" y="1749784"/>
            <a:ext cx="247346" cy="110172"/>
          </a:xfrm>
          <a:prstGeom prst="roundRect">
            <a:avLst>
              <a:gd name="adj" fmla="val 108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>
              <a:latin typeface="Futura Bk BT" pitchFamily="34" charset="0"/>
            </a:endParaRPr>
          </a:p>
        </p:txBody>
      </p:sp>
      <p:sp>
        <p:nvSpPr>
          <p:cNvPr id="20504" name="AutoShape 15"/>
          <p:cNvSpPr>
            <a:spLocks noChangeArrowheads="1"/>
          </p:cNvSpPr>
          <p:nvPr/>
        </p:nvSpPr>
        <p:spPr bwMode="auto">
          <a:xfrm>
            <a:off x="6581012" y="1346902"/>
            <a:ext cx="247346" cy="109091"/>
          </a:xfrm>
          <a:prstGeom prst="roundRect">
            <a:avLst>
              <a:gd name="adj" fmla="val 1083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>
              <a:latin typeface="Futura Bk BT" pitchFamily="34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6874803" y="1768146"/>
            <a:ext cx="1027525" cy="1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r>
              <a:rPr lang="en-GB" altLang="pt-BR" sz="1089">
                <a:solidFill>
                  <a:schemeClr val="tx1"/>
                </a:solidFill>
                <a:latin typeface="Futura Bk BT" pitchFamily="34" charset="0"/>
              </a:rPr>
              <a:t>VoIP (Sip Trunk)</a:t>
            </a:r>
          </a:p>
        </p:txBody>
      </p:sp>
      <p:sp>
        <p:nvSpPr>
          <p:cNvPr id="20506" name="Text Box 30"/>
          <p:cNvSpPr txBox="1">
            <a:spLocks noChangeArrowheads="1"/>
          </p:cNvSpPr>
          <p:nvPr/>
        </p:nvSpPr>
        <p:spPr bwMode="auto">
          <a:xfrm>
            <a:off x="6874803" y="1373904"/>
            <a:ext cx="464871" cy="1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r>
              <a:rPr lang="en-GB" altLang="pt-BR" sz="1089">
                <a:solidFill>
                  <a:schemeClr val="tx1"/>
                </a:solidFill>
                <a:latin typeface="Futura Bk BT" pitchFamily="34" charset="0"/>
              </a:rPr>
              <a:t>Modem</a:t>
            </a:r>
          </a:p>
        </p:txBody>
      </p:sp>
      <p:cxnSp>
        <p:nvCxnSpPr>
          <p:cNvPr id="20507" name="Conector reto 211066"/>
          <p:cNvCxnSpPr>
            <a:cxnSpLocks noChangeShapeType="1"/>
          </p:cNvCxnSpPr>
          <p:nvPr/>
        </p:nvCxnSpPr>
        <p:spPr bwMode="auto">
          <a:xfrm>
            <a:off x="1633012" y="2816936"/>
            <a:ext cx="5526941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8" name="Conector de seta reta 170"/>
          <p:cNvCxnSpPr>
            <a:cxnSpLocks noChangeShapeType="1"/>
          </p:cNvCxnSpPr>
          <p:nvPr/>
        </p:nvCxnSpPr>
        <p:spPr bwMode="auto">
          <a:xfrm>
            <a:off x="1633012" y="2816936"/>
            <a:ext cx="0" cy="88137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9" name="Conector de seta reta 172"/>
          <p:cNvCxnSpPr>
            <a:cxnSpLocks noChangeShapeType="1"/>
          </p:cNvCxnSpPr>
          <p:nvPr/>
        </p:nvCxnSpPr>
        <p:spPr bwMode="auto">
          <a:xfrm>
            <a:off x="2514384" y="2816936"/>
            <a:ext cx="0" cy="88137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0" name="Conector de seta reta 173"/>
          <p:cNvCxnSpPr>
            <a:cxnSpLocks noChangeShapeType="1"/>
          </p:cNvCxnSpPr>
          <p:nvPr/>
        </p:nvCxnSpPr>
        <p:spPr bwMode="auto">
          <a:xfrm>
            <a:off x="3445442" y="2816936"/>
            <a:ext cx="0" cy="88137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1" name="Conector de seta reta 174"/>
          <p:cNvCxnSpPr>
            <a:cxnSpLocks noChangeShapeType="1"/>
          </p:cNvCxnSpPr>
          <p:nvPr/>
        </p:nvCxnSpPr>
        <p:spPr bwMode="auto">
          <a:xfrm>
            <a:off x="4376500" y="2816936"/>
            <a:ext cx="0" cy="88137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2" name="Conector de seta reta 175"/>
          <p:cNvCxnSpPr>
            <a:cxnSpLocks noChangeShapeType="1"/>
          </p:cNvCxnSpPr>
          <p:nvPr/>
        </p:nvCxnSpPr>
        <p:spPr bwMode="auto">
          <a:xfrm>
            <a:off x="5306478" y="2816936"/>
            <a:ext cx="0" cy="88137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3" name="Conector de seta reta 176"/>
          <p:cNvCxnSpPr>
            <a:cxnSpLocks noChangeShapeType="1"/>
          </p:cNvCxnSpPr>
          <p:nvPr/>
        </p:nvCxnSpPr>
        <p:spPr bwMode="auto">
          <a:xfrm>
            <a:off x="6237536" y="2816936"/>
            <a:ext cx="0" cy="88137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4" name="Conector de seta reta 177"/>
          <p:cNvCxnSpPr>
            <a:cxnSpLocks noChangeShapeType="1"/>
          </p:cNvCxnSpPr>
          <p:nvPr/>
        </p:nvCxnSpPr>
        <p:spPr bwMode="auto">
          <a:xfrm>
            <a:off x="7168593" y="2816936"/>
            <a:ext cx="0" cy="88137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5" name="Conector reto 179"/>
          <p:cNvCxnSpPr>
            <a:cxnSpLocks noChangeShapeType="1"/>
          </p:cNvCxnSpPr>
          <p:nvPr/>
        </p:nvCxnSpPr>
        <p:spPr bwMode="auto">
          <a:xfrm flipV="1">
            <a:off x="2317804" y="2620356"/>
            <a:ext cx="0" cy="196581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6" name="Conector de seta reta 207"/>
          <p:cNvCxnSpPr>
            <a:cxnSpLocks noChangeShapeType="1"/>
          </p:cNvCxnSpPr>
          <p:nvPr/>
        </p:nvCxnSpPr>
        <p:spPr bwMode="auto">
          <a:xfrm>
            <a:off x="2084499" y="3306228"/>
            <a:ext cx="0" cy="408283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7" name="Conector de seta reta 210"/>
          <p:cNvCxnSpPr>
            <a:cxnSpLocks noChangeShapeType="1"/>
          </p:cNvCxnSpPr>
          <p:nvPr/>
        </p:nvCxnSpPr>
        <p:spPr bwMode="auto">
          <a:xfrm>
            <a:off x="3014477" y="3306228"/>
            <a:ext cx="0" cy="408283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8" name="Conector de seta reta 213"/>
          <p:cNvCxnSpPr>
            <a:cxnSpLocks noChangeShapeType="1"/>
          </p:cNvCxnSpPr>
          <p:nvPr/>
        </p:nvCxnSpPr>
        <p:spPr bwMode="auto">
          <a:xfrm>
            <a:off x="3945535" y="3306228"/>
            <a:ext cx="0" cy="392081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9" name="Conector de seta reta 216"/>
          <p:cNvCxnSpPr>
            <a:cxnSpLocks noChangeShapeType="1"/>
          </p:cNvCxnSpPr>
          <p:nvPr/>
        </p:nvCxnSpPr>
        <p:spPr bwMode="auto">
          <a:xfrm>
            <a:off x="4876593" y="3306228"/>
            <a:ext cx="0" cy="392081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0" name="Conector de seta reta 219"/>
          <p:cNvCxnSpPr>
            <a:cxnSpLocks noChangeShapeType="1"/>
          </p:cNvCxnSpPr>
          <p:nvPr/>
        </p:nvCxnSpPr>
        <p:spPr bwMode="auto">
          <a:xfrm>
            <a:off x="5807650" y="3306228"/>
            <a:ext cx="0" cy="392081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1" name="Conector de seta reta 222"/>
          <p:cNvCxnSpPr>
            <a:cxnSpLocks noChangeShapeType="1"/>
          </p:cNvCxnSpPr>
          <p:nvPr/>
        </p:nvCxnSpPr>
        <p:spPr bwMode="auto">
          <a:xfrm>
            <a:off x="6737628" y="3306228"/>
            <a:ext cx="0" cy="392081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2" name="Conector de seta reta 230"/>
          <p:cNvCxnSpPr>
            <a:cxnSpLocks noChangeShapeType="1"/>
          </p:cNvCxnSpPr>
          <p:nvPr/>
        </p:nvCxnSpPr>
        <p:spPr bwMode="auto">
          <a:xfrm>
            <a:off x="7668685" y="3306228"/>
            <a:ext cx="0" cy="392081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3" name="Conector reto 233"/>
          <p:cNvCxnSpPr>
            <a:cxnSpLocks noChangeShapeType="1"/>
          </p:cNvCxnSpPr>
          <p:nvPr/>
        </p:nvCxnSpPr>
        <p:spPr bwMode="auto">
          <a:xfrm>
            <a:off x="2073698" y="3306228"/>
            <a:ext cx="5603628" cy="0"/>
          </a:xfrm>
          <a:prstGeom prst="line">
            <a:avLst/>
          </a:prstGeom>
          <a:noFill/>
          <a:ln w="5715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4" name="Conector de seta reta 235"/>
          <p:cNvCxnSpPr>
            <a:cxnSpLocks noChangeShapeType="1"/>
          </p:cNvCxnSpPr>
          <p:nvPr/>
        </p:nvCxnSpPr>
        <p:spPr bwMode="auto">
          <a:xfrm>
            <a:off x="1828513" y="3110727"/>
            <a:ext cx="0" cy="603784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5" name="Conector de seta reta 237"/>
          <p:cNvCxnSpPr>
            <a:cxnSpLocks noChangeShapeType="1"/>
          </p:cNvCxnSpPr>
          <p:nvPr/>
        </p:nvCxnSpPr>
        <p:spPr bwMode="auto">
          <a:xfrm>
            <a:off x="2759570" y="3110727"/>
            <a:ext cx="0" cy="603784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6" name="Conector de seta reta 238"/>
          <p:cNvCxnSpPr>
            <a:cxnSpLocks noChangeShapeType="1"/>
          </p:cNvCxnSpPr>
          <p:nvPr/>
        </p:nvCxnSpPr>
        <p:spPr bwMode="auto">
          <a:xfrm>
            <a:off x="3690628" y="3110727"/>
            <a:ext cx="0" cy="603784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7" name="Conector de seta reta 239"/>
          <p:cNvCxnSpPr>
            <a:cxnSpLocks noChangeShapeType="1"/>
          </p:cNvCxnSpPr>
          <p:nvPr/>
        </p:nvCxnSpPr>
        <p:spPr bwMode="auto">
          <a:xfrm>
            <a:off x="4620605" y="3110727"/>
            <a:ext cx="0" cy="587582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8" name="Conector de seta reta 240"/>
          <p:cNvCxnSpPr>
            <a:cxnSpLocks noChangeShapeType="1"/>
          </p:cNvCxnSpPr>
          <p:nvPr/>
        </p:nvCxnSpPr>
        <p:spPr bwMode="auto">
          <a:xfrm>
            <a:off x="5551663" y="3110727"/>
            <a:ext cx="0" cy="603784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9" name="Conector de seta reta 241"/>
          <p:cNvCxnSpPr>
            <a:cxnSpLocks noChangeShapeType="1"/>
          </p:cNvCxnSpPr>
          <p:nvPr/>
        </p:nvCxnSpPr>
        <p:spPr bwMode="auto">
          <a:xfrm>
            <a:off x="6481641" y="3110727"/>
            <a:ext cx="0" cy="603784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30" name="Conector de seta reta 242"/>
          <p:cNvCxnSpPr>
            <a:cxnSpLocks noChangeShapeType="1"/>
          </p:cNvCxnSpPr>
          <p:nvPr/>
        </p:nvCxnSpPr>
        <p:spPr bwMode="auto">
          <a:xfrm>
            <a:off x="7412699" y="3110727"/>
            <a:ext cx="0" cy="603784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31" name="Conector reto 243"/>
          <p:cNvCxnSpPr>
            <a:cxnSpLocks noChangeShapeType="1"/>
          </p:cNvCxnSpPr>
          <p:nvPr/>
        </p:nvCxnSpPr>
        <p:spPr bwMode="auto">
          <a:xfrm>
            <a:off x="1828513" y="3110727"/>
            <a:ext cx="5601468" cy="0"/>
          </a:xfrm>
          <a:prstGeom prst="line">
            <a:avLst/>
          </a:prstGeom>
          <a:noFill/>
          <a:ln w="57150" algn="ctr">
            <a:solidFill>
              <a:srgbClr val="16702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32" name="Conector de seta reta 256"/>
          <p:cNvCxnSpPr>
            <a:cxnSpLocks noChangeShapeType="1"/>
          </p:cNvCxnSpPr>
          <p:nvPr/>
        </p:nvCxnSpPr>
        <p:spPr bwMode="auto">
          <a:xfrm>
            <a:off x="4572001" y="807925"/>
            <a:ext cx="392081" cy="0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33" name="Conector de seta reta 261"/>
          <p:cNvCxnSpPr>
            <a:cxnSpLocks noChangeShapeType="1"/>
          </p:cNvCxnSpPr>
          <p:nvPr/>
        </p:nvCxnSpPr>
        <p:spPr bwMode="auto">
          <a:xfrm>
            <a:off x="4964082" y="813326"/>
            <a:ext cx="318634" cy="0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34" name="Conector de seta reta 265"/>
          <p:cNvCxnSpPr>
            <a:cxnSpLocks noChangeShapeType="1"/>
            <a:endCxn id="20498" idx="1"/>
          </p:cNvCxnSpPr>
          <p:nvPr/>
        </p:nvCxnSpPr>
        <p:spPr bwMode="auto">
          <a:xfrm>
            <a:off x="4964082" y="1878318"/>
            <a:ext cx="318634" cy="0"/>
          </a:xfrm>
          <a:prstGeom prst="straightConnector1">
            <a:avLst/>
          </a:prstGeom>
          <a:noFill/>
          <a:ln w="38100" algn="ctr">
            <a:solidFill>
              <a:srgbClr val="33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35" name="Conector reto 269"/>
          <p:cNvCxnSpPr>
            <a:cxnSpLocks noChangeShapeType="1"/>
          </p:cNvCxnSpPr>
          <p:nvPr/>
        </p:nvCxnSpPr>
        <p:spPr bwMode="auto">
          <a:xfrm>
            <a:off x="4964082" y="813326"/>
            <a:ext cx="0" cy="249290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36" name="AutoShape 71"/>
          <p:cNvSpPr>
            <a:spLocks noChangeArrowheads="1"/>
          </p:cNvSpPr>
          <p:nvPr/>
        </p:nvSpPr>
        <p:spPr bwMode="auto">
          <a:xfrm>
            <a:off x="5306478" y="2081379"/>
            <a:ext cx="538976" cy="336995"/>
          </a:xfrm>
          <a:prstGeom prst="roundRect">
            <a:avLst>
              <a:gd name="adj" fmla="val 14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953">
                <a:latin typeface="Futura Bk BT" pitchFamily="34" charset="0"/>
              </a:rPr>
              <a:t>SIP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953">
                <a:latin typeface="Futura Bk BT" pitchFamily="34" charset="0"/>
              </a:rPr>
              <a:t>SERVER</a:t>
            </a:r>
          </a:p>
        </p:txBody>
      </p:sp>
      <p:cxnSp>
        <p:nvCxnSpPr>
          <p:cNvPr id="20537" name="Conector de seta reta 238"/>
          <p:cNvCxnSpPr>
            <a:cxnSpLocks noChangeShapeType="1"/>
            <a:stCxn id="20496" idx="2"/>
          </p:cNvCxnSpPr>
          <p:nvPr/>
        </p:nvCxnSpPr>
        <p:spPr bwMode="auto">
          <a:xfrm>
            <a:off x="4159397" y="1330700"/>
            <a:ext cx="0" cy="1780027"/>
          </a:xfrm>
          <a:prstGeom prst="straightConnector1">
            <a:avLst/>
          </a:prstGeom>
          <a:noFill/>
          <a:ln w="38100" algn="ctr">
            <a:solidFill>
              <a:srgbClr val="1B873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38" name="AutoShape 15"/>
          <p:cNvSpPr>
            <a:spLocks noChangeArrowheads="1"/>
          </p:cNvSpPr>
          <p:nvPr/>
        </p:nvSpPr>
        <p:spPr bwMode="auto">
          <a:xfrm>
            <a:off x="6581012" y="1922602"/>
            <a:ext cx="247346" cy="110172"/>
          </a:xfrm>
          <a:prstGeom prst="roundRect">
            <a:avLst>
              <a:gd name="adj" fmla="val 108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>
              <a:latin typeface="Futura Bk BT" pitchFamily="34" charset="0"/>
            </a:endParaRPr>
          </a:p>
        </p:txBody>
      </p:sp>
      <p:sp>
        <p:nvSpPr>
          <p:cNvPr id="20539" name="Text Box 30"/>
          <p:cNvSpPr txBox="1">
            <a:spLocks noChangeArrowheads="1"/>
          </p:cNvSpPr>
          <p:nvPr/>
        </p:nvSpPr>
        <p:spPr bwMode="auto">
          <a:xfrm>
            <a:off x="6874802" y="1962566"/>
            <a:ext cx="386324" cy="1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r>
              <a:rPr lang="en-GB" altLang="pt-BR" sz="1089">
                <a:solidFill>
                  <a:schemeClr val="tx1"/>
                </a:solidFill>
                <a:latin typeface="Futura Bk BT" pitchFamily="34" charset="0"/>
              </a:rPr>
              <a:t>LAN 3</a:t>
            </a:r>
          </a:p>
        </p:txBody>
      </p:sp>
      <p:sp>
        <p:nvSpPr>
          <p:cNvPr id="20540" name="AutoShape 15"/>
          <p:cNvSpPr>
            <a:spLocks noChangeArrowheads="1"/>
          </p:cNvSpPr>
          <p:nvPr/>
        </p:nvSpPr>
        <p:spPr bwMode="auto">
          <a:xfrm>
            <a:off x="6581012" y="2118103"/>
            <a:ext cx="247346" cy="110172"/>
          </a:xfrm>
          <a:prstGeom prst="roundRect">
            <a:avLst>
              <a:gd name="adj" fmla="val 108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>
              <a:latin typeface="Futura Bk BT" pitchFamily="34" charset="0"/>
            </a:endParaRPr>
          </a:p>
        </p:txBody>
      </p:sp>
      <p:sp>
        <p:nvSpPr>
          <p:cNvPr id="20541" name="Text Box 30"/>
          <p:cNvSpPr txBox="1">
            <a:spLocks noChangeArrowheads="1"/>
          </p:cNvSpPr>
          <p:nvPr/>
        </p:nvSpPr>
        <p:spPr bwMode="auto">
          <a:xfrm>
            <a:off x="6874802" y="2158067"/>
            <a:ext cx="386324" cy="1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r>
              <a:rPr lang="en-GB" altLang="pt-BR" sz="1089">
                <a:solidFill>
                  <a:schemeClr val="tx1"/>
                </a:solidFill>
                <a:latin typeface="Futura Bk BT" pitchFamily="34" charset="0"/>
              </a:rPr>
              <a:t>LAN 2</a:t>
            </a:r>
          </a:p>
        </p:txBody>
      </p:sp>
      <p:sp>
        <p:nvSpPr>
          <p:cNvPr id="20542" name="AutoShape 15"/>
          <p:cNvSpPr>
            <a:spLocks noChangeArrowheads="1"/>
          </p:cNvSpPr>
          <p:nvPr/>
        </p:nvSpPr>
        <p:spPr bwMode="auto">
          <a:xfrm>
            <a:off x="6581012" y="2314684"/>
            <a:ext cx="247346" cy="110172"/>
          </a:xfrm>
          <a:prstGeom prst="roundRect">
            <a:avLst>
              <a:gd name="adj" fmla="val 108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>
              <a:latin typeface="Futura Bk BT" pitchFamily="34" charset="0"/>
            </a:endParaRPr>
          </a:p>
        </p:txBody>
      </p:sp>
      <p:sp>
        <p:nvSpPr>
          <p:cNvPr id="20543" name="Text Box 30"/>
          <p:cNvSpPr txBox="1">
            <a:spLocks noChangeArrowheads="1"/>
          </p:cNvSpPr>
          <p:nvPr/>
        </p:nvSpPr>
        <p:spPr bwMode="auto">
          <a:xfrm>
            <a:off x="6874802" y="2353568"/>
            <a:ext cx="386324" cy="1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70000"/>
              </a:lnSpc>
              <a:spcAft>
                <a:spcPct val="0"/>
              </a:spcAft>
              <a:buSzPct val="45000"/>
              <a:buFont typeface="StarSymbol"/>
              <a:buNone/>
            </a:pPr>
            <a:r>
              <a:rPr lang="en-GB" altLang="pt-BR" sz="1089">
                <a:solidFill>
                  <a:schemeClr val="tx1"/>
                </a:solidFill>
                <a:latin typeface="Futura Bk BT" pitchFamily="34" charset="0"/>
              </a:rPr>
              <a:t>LAN 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82642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1975408" y="187941"/>
            <a:ext cx="6025952" cy="193899"/>
          </a:xfrm>
          <a:prstGeom prst="roundRect">
            <a:avLst>
              <a:gd name="adj" fmla="val 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buClr>
                <a:srgbClr val="000000"/>
              </a:buClr>
              <a:buSzPct val="45000"/>
              <a:tabLst>
                <a:tab pos="0" algn="l"/>
                <a:tab pos="304598" algn="l"/>
                <a:tab pos="610277" algn="l"/>
                <a:tab pos="915954" algn="l"/>
                <a:tab pos="1221633" algn="l"/>
                <a:tab pos="1527311" algn="l"/>
                <a:tab pos="1832989" algn="l"/>
                <a:tab pos="2138667" algn="l"/>
                <a:tab pos="2444346" algn="l"/>
                <a:tab pos="2750024" algn="l"/>
                <a:tab pos="3055702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49" algn="l"/>
                <a:tab pos="5501128" algn="l"/>
                <a:tab pos="5806806" algn="l"/>
                <a:tab pos="6112484" algn="l"/>
              </a:tabLs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XBlk BT" pitchFamily="34" charset="0"/>
                <a:ea typeface="msmincho" charset="0"/>
                <a:cs typeface="msmincho" charset="0"/>
              </a:rPr>
              <a:t>CONECTIVIDADE</a:t>
            </a:r>
          </a:p>
        </p:txBody>
      </p: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81" y="2226114"/>
            <a:ext cx="1635292" cy="120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41" y="3525491"/>
            <a:ext cx="980743" cy="85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40" y="3933774"/>
            <a:ext cx="980743" cy="85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28" y="3925133"/>
            <a:ext cx="980743" cy="85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06" y="885693"/>
            <a:ext cx="881373" cy="5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69" y="3183095"/>
            <a:ext cx="881373" cy="5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2760650" y="3352673"/>
            <a:ext cx="429840" cy="19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1842" rIns="61235" bIns="31842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70000"/>
              </a:lnSpc>
              <a:spcAft>
                <a:spcPct val="0"/>
              </a:spcAft>
            </a:pPr>
            <a:r>
              <a:rPr lang="pt-BR" altLang="pt-BR" sz="1225">
                <a:solidFill>
                  <a:srgbClr val="3333CC"/>
                </a:solidFill>
                <a:latin typeface="Futura Bk BT" pitchFamily="34" charset="0"/>
                <a:ea typeface="MS Gothic" panose="020B0609070205080204" pitchFamily="49" charset="-128"/>
              </a:rPr>
              <a:t>LAN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6629617" y="1018548"/>
            <a:ext cx="757045" cy="32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1842" rIns="61235" bIns="31842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70000"/>
              </a:lnSpc>
              <a:spcAft>
                <a:spcPct val="0"/>
              </a:spcAft>
            </a:pPr>
            <a:r>
              <a:rPr lang="pt-BR" altLang="pt-BR" sz="1225">
                <a:solidFill>
                  <a:srgbClr val="3333CC"/>
                </a:solidFill>
                <a:latin typeface="Futura Bk BT" pitchFamily="34" charset="0"/>
                <a:ea typeface="MS Gothic" panose="020B0609070205080204" pitchFamily="49" charset="-128"/>
              </a:rPr>
              <a:t>Telefonia</a:t>
            </a:r>
          </a:p>
          <a:p>
            <a:pPr>
              <a:lnSpc>
                <a:spcPct val="70000"/>
              </a:lnSpc>
              <a:spcAft>
                <a:spcPct val="0"/>
              </a:spcAft>
            </a:pPr>
            <a:r>
              <a:rPr lang="pt-BR" altLang="pt-BR" sz="1225">
                <a:solidFill>
                  <a:srgbClr val="3333CC"/>
                </a:solidFill>
                <a:latin typeface="Futura Bk BT" pitchFamily="34" charset="0"/>
                <a:ea typeface="MS Gothic" panose="020B0609070205080204" pitchFamily="49" charset="-128"/>
              </a:rPr>
              <a:t>    Fixa</a:t>
            </a:r>
          </a:p>
        </p:txBody>
      </p:sp>
      <p:pic>
        <p:nvPicPr>
          <p:cNvPr id="2253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53" y="885693"/>
            <a:ext cx="881373" cy="5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5356163" y="1018548"/>
            <a:ext cx="757045" cy="32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1842" rIns="61235" bIns="31842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70000"/>
              </a:lnSpc>
              <a:spcAft>
                <a:spcPct val="0"/>
              </a:spcAft>
            </a:pPr>
            <a:r>
              <a:rPr lang="pt-BR" altLang="pt-BR" sz="1225">
                <a:solidFill>
                  <a:srgbClr val="3333CC"/>
                </a:solidFill>
                <a:latin typeface="Futura Bk BT" pitchFamily="34" charset="0"/>
                <a:ea typeface="MS Gothic" panose="020B0609070205080204" pitchFamily="49" charset="-128"/>
              </a:rPr>
              <a:t>Telefonia</a:t>
            </a:r>
          </a:p>
          <a:p>
            <a:pPr>
              <a:lnSpc>
                <a:spcPct val="70000"/>
              </a:lnSpc>
              <a:spcAft>
                <a:spcPct val="0"/>
              </a:spcAft>
            </a:pPr>
            <a:r>
              <a:rPr lang="pt-BR" altLang="pt-BR" sz="1225">
                <a:solidFill>
                  <a:srgbClr val="3333CC"/>
                </a:solidFill>
                <a:latin typeface="Futura Bk BT" pitchFamily="34" charset="0"/>
                <a:ea typeface="MS Gothic" panose="020B0609070205080204" pitchFamily="49" charset="-128"/>
              </a:rPr>
              <a:t>  Móvel</a:t>
            </a:r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 flipV="1">
            <a:off x="5062372" y="1328540"/>
            <a:ext cx="1763825" cy="107039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254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69" y="885693"/>
            <a:ext cx="881373" cy="5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2709885" y="1053112"/>
            <a:ext cx="659069" cy="19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1842" rIns="61235" bIns="31842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70000"/>
              </a:lnSpc>
              <a:spcAft>
                <a:spcPct val="0"/>
              </a:spcAft>
            </a:pPr>
            <a:r>
              <a:rPr lang="pt-BR" altLang="pt-BR" sz="1225">
                <a:solidFill>
                  <a:srgbClr val="3333CC"/>
                </a:solidFill>
                <a:latin typeface="Futura Bk BT" pitchFamily="34" charset="0"/>
                <a:ea typeface="MS Gothic" panose="020B0609070205080204" pitchFamily="49" charset="-128"/>
              </a:rPr>
              <a:t>Internet</a:t>
            </a:r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>
            <a:off x="4179919" y="3188495"/>
            <a:ext cx="1080" cy="108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 flipH="1">
            <a:off x="3323390" y="3231700"/>
            <a:ext cx="542217" cy="196581"/>
          </a:xfrm>
          <a:prstGeom prst="line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 flipH="1">
            <a:off x="2348047" y="3574096"/>
            <a:ext cx="384520" cy="48605"/>
          </a:xfrm>
          <a:prstGeom prst="line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7" name="Line 22"/>
          <p:cNvSpPr>
            <a:spLocks noChangeShapeType="1"/>
          </p:cNvSpPr>
          <p:nvPr/>
        </p:nvSpPr>
        <p:spPr bwMode="auto">
          <a:xfrm>
            <a:off x="2902146" y="3622701"/>
            <a:ext cx="441766" cy="343476"/>
          </a:xfrm>
          <a:prstGeom prst="line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8" name="Line 23"/>
          <p:cNvSpPr>
            <a:spLocks noChangeShapeType="1"/>
          </p:cNvSpPr>
          <p:nvPr/>
        </p:nvSpPr>
        <p:spPr bwMode="auto">
          <a:xfrm>
            <a:off x="3147331" y="3622701"/>
            <a:ext cx="1323139" cy="343476"/>
          </a:xfrm>
          <a:prstGeom prst="line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9" name="Line 24"/>
          <p:cNvSpPr>
            <a:spLocks noChangeShapeType="1"/>
          </p:cNvSpPr>
          <p:nvPr/>
        </p:nvSpPr>
        <p:spPr bwMode="auto">
          <a:xfrm flipH="1" flipV="1">
            <a:off x="4791264" y="3309468"/>
            <a:ext cx="518454" cy="89649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50" name="Line 25"/>
          <p:cNvSpPr>
            <a:spLocks noChangeShapeType="1"/>
          </p:cNvSpPr>
          <p:nvPr/>
        </p:nvSpPr>
        <p:spPr bwMode="auto">
          <a:xfrm>
            <a:off x="4915477" y="3286786"/>
            <a:ext cx="1021787" cy="88785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51" name="Line 26"/>
          <p:cNvSpPr>
            <a:spLocks noChangeShapeType="1"/>
          </p:cNvSpPr>
          <p:nvPr/>
        </p:nvSpPr>
        <p:spPr bwMode="auto">
          <a:xfrm>
            <a:off x="5115298" y="3282466"/>
            <a:ext cx="1514319" cy="78740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52" name="Line 27"/>
          <p:cNvSpPr>
            <a:spLocks noChangeShapeType="1"/>
          </p:cNvSpPr>
          <p:nvPr/>
        </p:nvSpPr>
        <p:spPr bwMode="auto">
          <a:xfrm>
            <a:off x="5115297" y="3084804"/>
            <a:ext cx="2151586" cy="9850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53" name="Line 28"/>
          <p:cNvSpPr>
            <a:spLocks noChangeShapeType="1"/>
          </p:cNvSpPr>
          <p:nvPr/>
        </p:nvSpPr>
        <p:spPr bwMode="auto">
          <a:xfrm flipV="1">
            <a:off x="4791263" y="2063017"/>
            <a:ext cx="172818" cy="19766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54" name="Line 29"/>
          <p:cNvSpPr>
            <a:spLocks noChangeShapeType="1"/>
          </p:cNvSpPr>
          <p:nvPr/>
        </p:nvSpPr>
        <p:spPr bwMode="auto">
          <a:xfrm flipV="1">
            <a:off x="4964082" y="1670936"/>
            <a:ext cx="1080" cy="149056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55" name="Line 31"/>
          <p:cNvSpPr>
            <a:spLocks noChangeShapeType="1"/>
          </p:cNvSpPr>
          <p:nvPr/>
        </p:nvSpPr>
        <p:spPr bwMode="auto">
          <a:xfrm flipH="1">
            <a:off x="2980994" y="1352302"/>
            <a:ext cx="144735" cy="1830793"/>
          </a:xfrm>
          <a:prstGeom prst="line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56" name="Line 36"/>
          <p:cNvSpPr>
            <a:spLocks noChangeShapeType="1"/>
          </p:cNvSpPr>
          <p:nvPr/>
        </p:nvSpPr>
        <p:spPr bwMode="auto">
          <a:xfrm>
            <a:off x="2025094" y="906216"/>
            <a:ext cx="636186" cy="111251"/>
          </a:xfrm>
          <a:prstGeom prst="line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57" name="Line 37"/>
          <p:cNvSpPr>
            <a:spLocks noChangeShapeType="1"/>
          </p:cNvSpPr>
          <p:nvPr/>
        </p:nvSpPr>
        <p:spPr bwMode="auto">
          <a:xfrm>
            <a:off x="1828513" y="2523146"/>
            <a:ext cx="882452" cy="759320"/>
          </a:xfrm>
          <a:prstGeom prst="line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58" name="Line 38"/>
          <p:cNvSpPr>
            <a:spLocks noChangeShapeType="1"/>
          </p:cNvSpPr>
          <p:nvPr/>
        </p:nvSpPr>
        <p:spPr bwMode="auto">
          <a:xfrm>
            <a:off x="1779907" y="3084804"/>
            <a:ext cx="832768" cy="345636"/>
          </a:xfrm>
          <a:prstGeom prst="line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2559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29" y="861931"/>
            <a:ext cx="881373" cy="5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60" name="Text Box 42"/>
          <p:cNvSpPr txBox="1">
            <a:spLocks noChangeArrowheads="1"/>
          </p:cNvSpPr>
          <p:nvPr/>
        </p:nvSpPr>
        <p:spPr bwMode="auto">
          <a:xfrm>
            <a:off x="4131315" y="1003426"/>
            <a:ext cx="783082" cy="32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1842" rIns="61235" bIns="31842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70000"/>
              </a:lnSpc>
              <a:spcAft>
                <a:spcPct val="0"/>
              </a:spcAft>
            </a:pPr>
            <a:r>
              <a:rPr lang="en-GB" altLang="pt-BR" sz="1225">
                <a:solidFill>
                  <a:srgbClr val="3333CC"/>
                </a:solidFill>
                <a:latin typeface="Futura Bk BT" pitchFamily="34" charset="0"/>
                <a:ea typeface="MS Gothic" panose="020B0609070205080204" pitchFamily="49" charset="-128"/>
              </a:rPr>
              <a:t>Telefonia VoIP</a:t>
            </a:r>
          </a:p>
        </p:txBody>
      </p:sp>
      <p:sp>
        <p:nvSpPr>
          <p:cNvPr id="22561" name="Line 43"/>
          <p:cNvSpPr>
            <a:spLocks noChangeShapeType="1"/>
          </p:cNvSpPr>
          <p:nvPr/>
        </p:nvSpPr>
        <p:spPr bwMode="auto">
          <a:xfrm>
            <a:off x="3395757" y="1155722"/>
            <a:ext cx="735558" cy="1080"/>
          </a:xfrm>
          <a:prstGeom prst="line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62" name="Text Box 44"/>
          <p:cNvSpPr txBox="1">
            <a:spLocks noChangeArrowheads="1"/>
          </p:cNvSpPr>
          <p:nvPr/>
        </p:nvSpPr>
        <p:spPr bwMode="auto">
          <a:xfrm>
            <a:off x="1977982" y="1014227"/>
            <a:ext cx="553271" cy="1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Ramal IP</a:t>
            </a:r>
          </a:p>
        </p:txBody>
      </p:sp>
      <p:sp>
        <p:nvSpPr>
          <p:cNvPr id="22563" name="Text Box 45"/>
          <p:cNvSpPr txBox="1">
            <a:spLocks noChangeArrowheads="1"/>
          </p:cNvSpPr>
          <p:nvPr/>
        </p:nvSpPr>
        <p:spPr bwMode="auto">
          <a:xfrm>
            <a:off x="3429513" y="1008826"/>
            <a:ext cx="577316" cy="1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Tronco IP</a:t>
            </a:r>
          </a:p>
        </p:txBody>
      </p:sp>
      <p:sp>
        <p:nvSpPr>
          <p:cNvPr id="22564" name="Rectangle 46"/>
          <p:cNvSpPr>
            <a:spLocks noChangeArrowheads="1"/>
          </p:cNvSpPr>
          <p:nvPr/>
        </p:nvSpPr>
        <p:spPr bwMode="auto">
          <a:xfrm>
            <a:off x="4033024" y="666431"/>
            <a:ext cx="3479046" cy="73447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2565" name="Text Box 47"/>
          <p:cNvSpPr txBox="1">
            <a:spLocks noChangeArrowheads="1"/>
          </p:cNvSpPr>
          <p:nvPr/>
        </p:nvSpPr>
        <p:spPr bwMode="auto">
          <a:xfrm>
            <a:off x="5018226" y="679393"/>
            <a:ext cx="1611253" cy="17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1089">
                <a:latin typeface="Futura Bk BT" pitchFamily="34" charset="0"/>
                <a:ea typeface="MS Gothic" panose="020B0609070205080204" pitchFamily="49" charset="-128"/>
              </a:rPr>
              <a:t>Operadoras de telefonia</a:t>
            </a:r>
          </a:p>
        </p:txBody>
      </p:sp>
      <p:sp>
        <p:nvSpPr>
          <p:cNvPr id="22566" name="Text Box 48"/>
          <p:cNvSpPr txBox="1">
            <a:spLocks noChangeArrowheads="1"/>
          </p:cNvSpPr>
          <p:nvPr/>
        </p:nvSpPr>
        <p:spPr bwMode="auto">
          <a:xfrm>
            <a:off x="1779241" y="2128904"/>
            <a:ext cx="553271" cy="1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Ramal IP</a:t>
            </a:r>
          </a:p>
        </p:txBody>
      </p:sp>
      <p:sp>
        <p:nvSpPr>
          <p:cNvPr id="22567" name="Text Box 49"/>
          <p:cNvSpPr txBox="1">
            <a:spLocks noChangeArrowheads="1"/>
          </p:cNvSpPr>
          <p:nvPr/>
        </p:nvSpPr>
        <p:spPr bwMode="auto">
          <a:xfrm>
            <a:off x="1763039" y="2915227"/>
            <a:ext cx="553271" cy="1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Ramal IP</a:t>
            </a:r>
          </a:p>
        </p:txBody>
      </p:sp>
      <p:sp>
        <p:nvSpPr>
          <p:cNvPr id="22568" name="Text Box 50"/>
          <p:cNvSpPr txBox="1">
            <a:spLocks noChangeArrowheads="1"/>
          </p:cNvSpPr>
          <p:nvPr/>
        </p:nvSpPr>
        <p:spPr bwMode="auto">
          <a:xfrm>
            <a:off x="3837497" y="4625046"/>
            <a:ext cx="622200" cy="1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Contaction</a:t>
            </a:r>
          </a:p>
        </p:txBody>
      </p:sp>
      <p:sp>
        <p:nvSpPr>
          <p:cNvPr id="22569" name="Text Box 51"/>
          <p:cNvSpPr txBox="1">
            <a:spLocks noChangeArrowheads="1"/>
          </p:cNvSpPr>
          <p:nvPr/>
        </p:nvSpPr>
        <p:spPr bwMode="auto">
          <a:xfrm>
            <a:off x="1618623" y="4205962"/>
            <a:ext cx="713572" cy="81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Bco. Dados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Disco Virtual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Contaction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Call Center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Sentinela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Taritron</a:t>
            </a:r>
          </a:p>
        </p:txBody>
      </p:sp>
      <p:sp>
        <p:nvSpPr>
          <p:cNvPr id="22570" name="Text Box 52"/>
          <p:cNvSpPr txBox="1">
            <a:spLocks noChangeArrowheads="1"/>
          </p:cNvSpPr>
          <p:nvPr/>
        </p:nvSpPr>
        <p:spPr bwMode="auto">
          <a:xfrm>
            <a:off x="2662957" y="4613165"/>
            <a:ext cx="889901" cy="31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Contaction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Sup. Call Center</a:t>
            </a:r>
          </a:p>
        </p:txBody>
      </p:sp>
      <p:sp>
        <p:nvSpPr>
          <p:cNvPr id="22571" name="Text Box 54"/>
          <p:cNvSpPr txBox="1">
            <a:spLocks noChangeArrowheads="1"/>
          </p:cNvSpPr>
          <p:nvPr/>
        </p:nvSpPr>
        <p:spPr bwMode="auto">
          <a:xfrm>
            <a:off x="7117792" y="4467349"/>
            <a:ext cx="519608" cy="1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Orbit Go</a:t>
            </a:r>
          </a:p>
        </p:txBody>
      </p:sp>
      <p:sp>
        <p:nvSpPr>
          <p:cNvPr id="22572" name="Text Box 55"/>
          <p:cNvSpPr txBox="1">
            <a:spLocks noChangeArrowheads="1"/>
          </p:cNvSpPr>
          <p:nvPr/>
        </p:nvSpPr>
        <p:spPr bwMode="auto">
          <a:xfrm>
            <a:off x="5631513" y="4490032"/>
            <a:ext cx="612582" cy="1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Orbit Tech</a:t>
            </a:r>
          </a:p>
        </p:txBody>
      </p:sp>
      <p:sp>
        <p:nvSpPr>
          <p:cNvPr id="22573" name="Line 31"/>
          <p:cNvSpPr>
            <a:spLocks noChangeShapeType="1"/>
          </p:cNvSpPr>
          <p:nvPr/>
        </p:nvSpPr>
        <p:spPr bwMode="auto">
          <a:xfrm flipH="1">
            <a:off x="4352738" y="1346902"/>
            <a:ext cx="72368" cy="920257"/>
          </a:xfrm>
          <a:prstGeom prst="line">
            <a:avLst/>
          </a:prstGeom>
          <a:noFill/>
          <a:ln w="9360">
            <a:solidFill>
              <a:srgbClr val="3333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74" name="AutoShape 27"/>
          <p:cNvSpPr>
            <a:spLocks noChangeArrowheads="1"/>
          </p:cNvSpPr>
          <p:nvPr/>
        </p:nvSpPr>
        <p:spPr bwMode="auto">
          <a:xfrm rot="10572001" flipH="1">
            <a:off x="5073174" y="1468955"/>
            <a:ext cx="320793" cy="257067"/>
          </a:xfrm>
          <a:prstGeom prst="lightningBolt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22575" name="Picture 59" descr="G:\Leucotron 2013\fotos\Fotos Produtos Leucotron\Orbit\Orbitl-Go-sem-fund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60" y="4041784"/>
            <a:ext cx="637267" cy="45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6" name="Picture 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98" y="4041785"/>
            <a:ext cx="449327" cy="43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77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69" y="4011542"/>
            <a:ext cx="482810" cy="55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78" name="Text Box 55"/>
          <p:cNvSpPr txBox="1">
            <a:spLocks noChangeArrowheads="1"/>
          </p:cNvSpPr>
          <p:nvPr/>
        </p:nvSpPr>
        <p:spPr bwMode="auto">
          <a:xfrm>
            <a:off x="6261679" y="4590482"/>
            <a:ext cx="748837" cy="1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KS Executive</a:t>
            </a:r>
          </a:p>
        </p:txBody>
      </p:sp>
      <p:pic>
        <p:nvPicPr>
          <p:cNvPr id="22579" name="Imagem 58" descr="Z:\Material de comunicação Leucotron\Fotos\Fotos Produtos Leucotron\orbit-go-ip-DSC_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26" y="576781"/>
            <a:ext cx="982903" cy="7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0" name="Picture 59" descr="G:\Leucotron 2013\fotos\Fotos Produtos Leucotron\Orbit\Orbitl-Go-sem-fund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31" y="2816936"/>
            <a:ext cx="637267" cy="45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81" name="Text Box 54"/>
          <p:cNvSpPr txBox="1">
            <a:spLocks noChangeArrowheads="1"/>
          </p:cNvSpPr>
          <p:nvPr/>
        </p:nvSpPr>
        <p:spPr bwMode="auto">
          <a:xfrm>
            <a:off x="7191025" y="3731792"/>
            <a:ext cx="580522" cy="1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7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Orbit Go+</a:t>
            </a:r>
          </a:p>
        </p:txBody>
      </p:sp>
      <p:sp>
        <p:nvSpPr>
          <p:cNvPr id="22582" name="Line 27"/>
          <p:cNvSpPr>
            <a:spLocks noChangeShapeType="1"/>
          </p:cNvSpPr>
          <p:nvPr/>
        </p:nvSpPr>
        <p:spPr bwMode="auto">
          <a:xfrm>
            <a:off x="5110977" y="2865542"/>
            <a:ext cx="2267158" cy="56165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2583" name="Image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75" y="1790829"/>
            <a:ext cx="212782" cy="4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4" name="Picture 6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84" y="2150507"/>
            <a:ext cx="449327" cy="43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273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85" name="Line 28"/>
          <p:cNvSpPr>
            <a:spLocks noChangeShapeType="1"/>
          </p:cNvSpPr>
          <p:nvPr/>
        </p:nvSpPr>
        <p:spPr bwMode="auto">
          <a:xfrm>
            <a:off x="1573606" y="2382731"/>
            <a:ext cx="304592" cy="4536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2586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0" y="2303883"/>
            <a:ext cx="486051" cy="32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7" name="Image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28" y="3281385"/>
            <a:ext cx="803604" cy="4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8" name="Imagem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90" y="4188681"/>
            <a:ext cx="567059" cy="37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89" name="Text Box 55"/>
          <p:cNvSpPr txBox="1">
            <a:spLocks noChangeArrowheads="1"/>
          </p:cNvSpPr>
          <p:nvPr/>
        </p:nvSpPr>
        <p:spPr bwMode="auto">
          <a:xfrm>
            <a:off x="5033209" y="4567800"/>
            <a:ext cx="469850" cy="18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0617" rIns="61235" bIns="30617">
            <a:spAutoFit/>
          </a:bodyPr>
          <a:lstStyle>
            <a:lvl1pPr>
              <a:lnSpc>
                <a:spcPct val="67000"/>
              </a:lnSpc>
              <a:spcAft>
                <a:spcPts val="13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67000"/>
              </a:lnSpc>
              <a:spcAft>
                <a:spcPts val="1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6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67000"/>
              </a:lnSpc>
              <a:spcAft>
                <a:spcPts val="5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67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>
              <a:lnSpc>
                <a:spcPct val="100000"/>
              </a:lnSpc>
              <a:spcAft>
                <a:spcPct val="0"/>
              </a:spcAft>
            </a:pPr>
            <a:r>
              <a:rPr lang="pt-BR" altLang="pt-BR" sz="816">
                <a:latin typeface="Futura Bk BT" pitchFamily="34" charset="0"/>
                <a:ea typeface="MS Gothic" panose="020B0609070205080204" pitchFamily="49" charset="-128"/>
              </a:rPr>
              <a:t>Orbit.fit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B2F9E-DB26-4590-8688-A1CA3F276159}" type="slidenum">
              <a:rPr lang="en-US" altLang="pt-BR" smtClean="0"/>
              <a:pPr>
                <a:defRPr/>
              </a:pPr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418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380</Words>
  <Application>Microsoft Office PowerPoint</Application>
  <PresentationFormat>Apresentação na tela (16:9)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MS Gothic</vt:lpstr>
      <vt:lpstr>MS PGothic</vt:lpstr>
      <vt:lpstr>MS PGothic</vt:lpstr>
      <vt:lpstr>Arial</vt:lpstr>
      <vt:lpstr>Calibri</vt:lpstr>
      <vt:lpstr>Futura Bk BT</vt:lpstr>
      <vt:lpstr>Futura XBlk BT</vt:lpstr>
      <vt:lpstr>Lucida Sans Unicode</vt:lpstr>
      <vt:lpstr>msmincho</vt:lpstr>
      <vt:lpstr>StarSymbol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ISIONIP1500         ISIONIP1600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</dc:creator>
  <cp:lastModifiedBy>Gianni Ribeiro (CTL)</cp:lastModifiedBy>
  <cp:revision>27</cp:revision>
  <dcterms:created xsi:type="dcterms:W3CDTF">2017-04-03T17:38:54Z</dcterms:created>
  <dcterms:modified xsi:type="dcterms:W3CDTF">2018-05-16T20:30:28Z</dcterms:modified>
</cp:coreProperties>
</file>